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6" r:id="rId5"/>
    <p:sldId id="298" r:id="rId6"/>
    <p:sldId id="347" r:id="rId7"/>
    <p:sldId id="299" r:id="rId8"/>
    <p:sldId id="300" r:id="rId9"/>
    <p:sldId id="301" r:id="rId10"/>
    <p:sldId id="302" r:id="rId11"/>
    <p:sldId id="303" r:id="rId12"/>
    <p:sldId id="304" r:id="rId13"/>
    <p:sldId id="305" r:id="rId14"/>
    <p:sldId id="306" r:id="rId15"/>
    <p:sldId id="348" r:id="rId16"/>
    <p:sldId id="349" r:id="rId17"/>
    <p:sldId id="350"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Lst>
  <p:sldSz cx="9144000" cy="5143500" type="screen16x9"/>
  <p:notesSz cx="7010400"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ED2"/>
    <a:srgbClr val="EA6C20"/>
    <a:srgbClr val="291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A1A82E-E915-456E-94EF-FF15F15E9C17}" v="34" dt="2026-06-10T02:05:15.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4"/>
  </p:normalViewPr>
  <p:slideViewPr>
    <p:cSldViewPr>
      <p:cViewPr varScale="1">
        <p:scale>
          <a:sx n="135" d="100"/>
          <a:sy n="135" d="100"/>
        </p:scale>
        <p:origin x="882" y="11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8:42:34.530"/>
    </inkml:context>
    <inkml:brush xml:id="br0">
      <inkml:brushProperty name="width" value="0.1" units="cm"/>
      <inkml:brushProperty name="height" value="0.1" units="cm"/>
      <inkml:brushProperty name="color" value="#FFFFFF"/>
    </inkml:brush>
  </inkml:definitions>
  <inkml:trace contextRef="#ctx0" brushRef="#br0">1 1 24575,'5'2'0,"0"0"0,-1 1 0,1-1 0,-1 1 0,1 0 0,-1 0 0,0 1 0,0-1 0,5 7 0,-1-3 0,70 75 0,-24-24 0,0 10 0,4 3 0,61 62 0,-103-116 0,-2 1 0,0 1 0,-1 0 0,11 23 0,-10-16 0,2-2 0,19 25 0,-1-7 0,-8-10 0,49 47 0,-64-68 0,-1 1 0,18 23 0,-24-27 0,1-1 0,0-1 0,0 1 0,1 0 0,-1-1 0,1 0 0,1-1 0,-1 1 0,1-1 0,0-1 0,0 1 0,1-1 0,12 5 0,37 14-1365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8:42:38.191"/>
    </inkml:context>
    <inkml:brush xml:id="br0">
      <inkml:brushProperty name="width" value="0.1" units="cm"/>
      <inkml:brushProperty name="height" value="0.1" units="cm"/>
      <inkml:brushProperty name="color" value="#FFFFFF"/>
    </inkml:brush>
  </inkml:definitions>
  <inkml:trace contextRef="#ctx0" brushRef="#br0">1 0 24575,'1'6'0,"0"0"0,1-1 0,-1 1 0,1-1 0,0 1 0,1-1 0,-1 0 0,1 0 0,4 5 0,35 49 0,-41-58 0,3 3-1365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8:42:53.917"/>
    </inkml:context>
    <inkml:brush xml:id="br0">
      <inkml:brushProperty name="width" value="0.1" units="cm"/>
      <inkml:brushProperty name="height" value="0.1" units="cm"/>
      <inkml:brushProperty name="color" value="#FFFFFF"/>
    </inkml:brush>
  </inkml:definitions>
  <inkml:trace contextRef="#ctx0" brushRef="#br0">0 0 24575,'7'2'0,"-1"-1"0,0 1 0,0 1 0,0-1 0,0 1 0,0 0 0,0 0 0,-1 1 0,0 0 0,1 0 0,-1 0 0,-1 0 0,6 6 0,17 13 0,-24-20 0,0 1 0,0-1 0,0 0 0,0 1 0,-1-1 0,0 1 0,0 0 0,0 0 0,0 0 0,0 0 0,-1 0 0,0 0 0,0 1 0,0-1 0,0 8 0,3 72 0,-5-70 0,-1 34 0,1-29 0,0 0 0,1 0 0,1 0 0,4 27 0,-3-42 0,-1 0 0,1 0 0,0 0 0,0 0 0,0 0 0,0 0 0,4 3 0,-4-4 0,0 0 0,0 0 0,0 0 0,0 0 0,0 0 0,-1 1 0,1-1 0,-1 1 0,0-1 0,0 1 0,0 6 0,3 26 0,1-1 0,2 1 0,12 34 0,-13-47-118,1 1-298,-1 0 1,6 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8:43:02.370"/>
    </inkml:context>
    <inkml:brush xml:id="br0">
      <inkml:brushProperty name="width" value="0.1" units="cm"/>
      <inkml:brushProperty name="height" value="0.1" units="cm"/>
      <inkml:brushProperty name="color" value="#FFFFFF"/>
    </inkml:brush>
  </inkml:definitions>
  <inkml:trace contextRef="#ctx0" brushRef="#br0">946 0 24575,'1'65'0,"-2"69"0,-2-117 0,-1 0 0,0 0 0,-1-1 0,-14 30 0,12-29 0,0 1 0,1 0 0,-6 27 0,-15 74 0,1 27 0,24-132 0,-1 1 0,-1-1 0,-7 21 0,-8 33 0,15-55 0,-1 1 0,0-1 0,-1 0 0,0-1 0,-1 1 0,-9 12 0,-1 4 0,-11 19 0,3 1 0,2 1 0,-18 57 0,31-84 0,0-1 0,-1 0 0,-2-1 0,0 0 0,-31 36 0,6-5 0,-4 20 0,-6 9 0,43-74 0,0-1 0,0 0 0,0-1 0,-1 1 0,0-1 0,0 0 0,0 0 0,-1-1 0,-10 6 0,10-6 0,0 0 0,0 1 0,1 0 0,0 0 0,0 1 0,1 0 0,-1 0 0,1 0 0,0 0 0,-4 8 0,5-7 0,-1 0 0,0 0 0,-1 0 0,1-1 0,-1 0 0,0 0 0,-1-1 0,-13 9 0,13-9 0,0 0 0,0 1 0,1-1 0,0 1 0,0 1 0,0-1 0,0 1 0,-5 9 0,-16 18 0,25-32 0,0-1 0,-1 1 0,1-1 0,-1 0 0,0 0 0,0 0 0,1 0 0,-1 0 0,0-1 0,0 1 0,0-1 0,0 0 0,-4 0 0,5 0 0,0 0 0,0 0 0,0 0 0,0 0 0,0 0 0,0 1 0,0-1 0,0 1 0,0-1 0,0 1 0,0 0 0,1-1 0,-1 1 0,0 0 0,0 0 0,1 0 0,-1 1 0,0-1 0,1 0 0,-1 1 0,-1 1 0,3-2-38,0 0 0,-1 0-1,1 0 1,0 0 0,0 0-1,1 0 1,-1-1 0,0 1-1,0 0 1,0 0-1,1 0 1,-1 0 0,0 0-1,1-1 1,-1 1 0,0 0-1,1 0 1,-1-1 0,2 2-1,-1 0-559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8:43:09.409"/>
    </inkml:context>
    <inkml:brush xml:id="br0">
      <inkml:brushProperty name="width" value="0.1" units="cm"/>
      <inkml:brushProperty name="height" value="0.1" units="cm"/>
      <inkml:brushProperty name="color" value="#FFFFFF"/>
    </inkml:brush>
  </inkml:definitions>
  <inkml:trace contextRef="#ctx0" brushRef="#br0">0 0 24575,'1'6'0,"0"-1"0,1 1 0,-1-1 0,1 1 0,0-1 0,1 0 0,-1 0 0,1 0 0,0 0 0,0 0 0,0-1 0,6 6 0,-4-4 0,0 1 0,-1-1 0,1 1 0,-2 0 0,5 10 0,-4-7 0,1-1 0,0 1 0,0-1 0,11 15 0,12 22 0,-17-22 0,-6-11 0,1 0 0,1-1 0,8 13 0,-15-24 0,1-1 0,-1 0 0,0 0 0,0 0 0,0 0 0,0 0 0,0 0 0,0 0 0,0 1 0,1-1 0,-1 0 0,0 0 0,0 0 0,0 0 0,0 0 0,0 0 0,1 0 0,-1 0 0,0 0 0,0 0 0,0 0 0,0 0 0,0 0 0,1 0 0,-1 0 0,0 0 0,0 0 0,0 0 0,0 0 0,0 0 0,1 0 0,-1 0 0,0 0 0,0 0 0,0 0 0,0 0 0,0 0 0,1-1 0,-1 1 0,0 0 0,0 0 0,0 0 0,0 0 0,0 0 0,0 0 0,0 0 0,0-1 0,1 1 0,-1 0 0,0 0 0,0 0 0,6-15 0,2-21 0,-7 31 0,0 2 0,-1 0 0,0-1 0,0 1 0,0 0 0,0-1 0,0 1 0,-1-1 0,1 1 0,-1 0 0,0 0 0,0-1 0,0 1 0,-1 0 0,1 0 0,-1 0 0,-2-4 0,-1 0 0,0 1 0,-1-1 0,0 1 0,0 1 0,-12-10 0,-5 3 0,20 12 0,1-1 0,0 0 0,0 0 0,0 0 0,0 0 0,-1 0 0,2-1 0,-1 1 0,0-1 0,0 1 0,0-1 0,1 0 0,-1 1 0,1-1 0,-3-3 0,-31-62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8:43:22.603"/>
    </inkml:context>
    <inkml:brush xml:id="br0">
      <inkml:brushProperty name="width" value="0.1" units="cm"/>
      <inkml:brushProperty name="height" value="0.1" units="cm"/>
      <inkml:brushProperty name="color" value="#FFFFFF"/>
    </inkml:brush>
  </inkml:definitions>
  <inkml:trace contextRef="#ctx0" brushRef="#br0">0 102 24575,'65'-13'0,"-51"15"0,-1 1 0,1 0 0,0 1 0,-1 0 0,0 1 0,14 7 0,-15-6 0,1 0 0,-1-1 0,1-1 0,0 0 0,0-1 0,0-1 0,16 2 0,11-5 0,67-11 0,-66 5 0,63 0 0,81 20 0,-51-25 0,-51 7 0,103 6 0,-60 2 0,1422-3 0,-1416 14 0,623-15 0,-624-13 0,-121 15 0,33-1 0,80 10 0,-84-5 0,1-3 0,0-1 0,62-6 0,-101 5 0,-1 0 0,0 0 0,0 0 0,0 0 0,0 0 0,1 0 0,-1 0 0,0 0 0,0 0 0,0 0 0,1 0 0,-1 0 0,0 0 0,0 0 0,0 0 0,1 0 0,-1 0 0,0 0 0,0 0 0,0 0 0,1 0 0,-1 0 0,0 0 0,0-1 0,0 1 0,0 0 0,1 0 0,-1 0 0,0 0 0,0 0 0,0-1 0,0 1 0,0 0 0,0 0 0,0 0 0,1 0 0,-1-1 0,0 1 0,0 0 0,0 0 0,0 0 0,0-1 0,0 1 0,0 0 0,0 0 0,0 0 0,0-1 0,0 1 0,0 0 0,0 0 0,0 0 0,0-1 0,0 1 0,0 0 0,0 0 0,-1 0 0,1 0 0,0-1 0,0 1 0,0 0 0,0 0 0,0 0 0,-18-15 0,-40-19 0,43 26 0,13 7 0,1 0 0,-1 0 0,0 0 0,0 0 0,0 1 0,0-1 0,0 1 0,0-1 0,1 1 0,-1-1 0,0 1 0,-1 0 0,1 0 0,0 0 0,0 0 0,0 1 0,0-1 0,1 0 0,-1 1 0,0-1 0,0 1 0,0 0 0,0 0 0,0 0 0,0-1 0,1 2 0,-1-1 0,1 0 0,-1 0 0,0 1 0,1-1 0,0 0 0,-1 1 0,1-1 0,0 1 0,0 0 0,0 0 0,0-1 0,0 1 0,0 0 0,0 0 0,1 0 0,-2 4 0,1-3 0,0 0 0,0 0 0,1 1 0,-1-1 0,1 0 0,-1 1 0,1-1 0,0 1 0,0-1 0,1 0 0,-1 1 0,1-1 0,0 0 0,-1 1 0,1-1 0,1 0 0,-1 0 0,0 0 0,1 0 0,0 0 0,-1 0 0,1 0 0,1 0 0,-1-1 0,0 1 0,5 3 0,17 7 0,1 0 0,1-2 0,0-1 0,48 12 0,-17-5 0,73 12 0,-127-29 0,1 1 0,-1-1 0,1 1 0,0-1 0,-1-1 0,1 1 0,-1 0 0,1-1 0,0 0 0,-1 1 0,1-1 0,3-2 0,-6 2 0,-1 1 0,1 0 0,0-1 0,-1 1 0,1-1 0,-1 1 0,1-1 0,0 0 0,-1 1 0,1-1 0,-1 1 0,1-1 0,-1 0 0,0 1 0,1-1 0,-1 0 0,0 0 0,1 1 0,-1-1 0,0 0 0,0 0 0,0-1 0,0 1 0,0-1 0,0 0 0,-1 0 0,1 1 0,-1-1 0,1 0 0,-1 1 0,0-1 0,0 0 0,0 1 0,0-1 0,0 1 0,0 0 0,-2-3 0,-6-4 0,-2-1 0,1 2 0,-1-1 0,0 2 0,-1-1 0,0 1 0,-15-5 0,-8-5 0,9 3 0,7 5 0,0-2 0,1 0 0,0-1 0,1-1 0,-21-18 0,-7-2 0,36 27 0,1 0 0,0 0 0,0-1 0,-8-8 0,14 12-91,-1 0 0,1-1 0,-1 1 0,0 0 0,0 0 0,0 0 0,0 0 0,0 1 0,0-1 0,0 1 0,0 0 0,0 0 0,-1 0 0,-3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8:43:29.165"/>
    </inkml:context>
    <inkml:brush xml:id="br0">
      <inkml:brushProperty name="width" value="0.1" units="cm"/>
      <inkml:brushProperty name="height" value="0.1" units="cm"/>
      <inkml:brushProperty name="color" value="#FFFFFF"/>
    </inkml:brush>
  </inkml:definitions>
  <inkml:trace contextRef="#ctx0" brushRef="#br0">419 242 24575,'-1'0'0,"1"-1"0,-1 0 0,0 0 0,1 0 0,-1 0 0,0 1 0,1-1 0,-1 0 0,0 1 0,0-1 0,1 1 0,-1-1 0,0 1 0,0-1 0,0 1 0,0-1 0,0 1 0,0 0 0,0-1 0,0 1 0,0 0 0,0 0 0,0 0 0,0 0 0,0 0 0,-1 0 0,-35-1 0,33 1 0,-10-1 0,0 1 0,1-2 0,-1 0 0,1 0 0,-1-1 0,-18-8 0,28 10 0,-1-1 0,0 0 0,1 0 0,0 0 0,-1 0 0,1-1 0,0 0 0,0 0 0,0 0 0,-5-6 0,8 7 0,-1 0 0,1 0 0,0 0 0,0 0 0,0 0 0,0 0 0,1 0 0,-1-1 0,0 1 0,1 0 0,0-1 0,-1 1 0,1 0 0,0-1 0,0 1 0,0 0 0,1-1 0,-1 1 0,1 0 0,-1-1 0,1 1 0,0 0 0,-1 0 0,1 0 0,2-3 0,-2 3 0,0 1 0,1-1 0,0 0 0,-1 0 0,1 1 0,0-1 0,0 1 0,-1 0 0,1-1 0,0 1 0,1 0 0,-1 0 0,0 0 0,0 1 0,0-1 0,0 0 0,1 1 0,-1 0 0,0-1 0,1 1 0,3 0 0,60 2 0,-43 0 0,-30-3 0,1-1 0,-1 0 0,0 0 0,0 0 0,-9-6 0,7 3 0,-1 1 0,1 1 0,-1-1 0,-18-2 0,27 5 0,-7 1 0,-1 0 0,1-1 0,0 0 0,0-1 0,0 0 0,0 0 0,0-1 0,0 0 0,1 0 0,-14-9 0,13 8-136,0 0-1,-1 0 1,1 1-1,-1 0 1,1 1-1,-1 0 1,0 0-1,0 1 0,-17-1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8:43:35.378"/>
    </inkml:context>
    <inkml:brush xml:id="br0">
      <inkml:brushProperty name="width" value="0.1" units="cm"/>
      <inkml:brushProperty name="height" value="0.1" units="cm"/>
      <inkml:brushProperty name="color" value="#FFFFFF"/>
    </inkml:brush>
  </inkml:definitions>
  <inkml:trace contextRef="#ctx0" brushRef="#br0">18 1 24575,'-1'0'0,"1"0"0,0 1 0,-1-1 0,1 0 0,0 1 0,0-1 0,-1 0 0,1 1 0,0-1 0,0 0 0,-1 1 0,1-1 0,0 1 0,0-1 0,0 1 0,0-1 0,0 0 0,0 1 0,-1-1 0,1 1 0,0-1 0,0 1 0,0-1 0,0 0 0,1 1 0,-1-1 0,0 1 0,0-1 0,0 1 0,0-1 0,0 0 0,0 1 0,1-1 0,-1 1 0,0-1 0,9 26 0,-6-14 0,1 7 0,0 0 0,1 0 0,1 0 0,1-1 0,0 0 0,1 0 0,1-1 0,14 20 0,-21-34 0,0 1 0,0-1 0,0 1 0,-1-1 0,1 1 0,-1-1 0,0 1 0,0 0 0,0 0 0,-1 0 0,1-1 0,-1 1 0,0 0 0,0 0 0,0 0 0,-1 0 0,1 0 0,-1-1 0,0 1 0,-2 5 0,-1 0 0,0 0 0,0 0 0,-1-1 0,0 0 0,0 0 0,-13 14 0,15-18 0,0 1 0,0-1 0,1 1 0,-1 0 0,1 0 0,-3 8 0,5-12 0,-1 0 0,1 0 0,-1 1 0,1-1 0,-1 0 0,1 0 0,0 0 0,0 0 0,0 0 0,0 0 0,-1 0 0,1 0 0,1 1 0,-1-1 0,0 0 0,0 0 0,0 0 0,1 0 0,-1 0 0,0 0 0,1 0 0,-1 0 0,1 0 0,-1 0 0,1 0 0,0 0 0,-1 0 0,1 0 0,0 0 0,0 0 0,-1-1 0,1 1 0,0 0 0,0-1 0,0 1 0,0 0 0,2 0 0,-1-1 0,-1 0 0,1 0 0,-1 0 0,1 0 0,-1 0 0,1-1 0,-1 1 0,1 0 0,-1-1 0,1 1 0,-1-1 0,1 1 0,-1-1 0,0 0 0,1 0 0,-1 0 0,0 0 0,0 0 0,1 0 0,-1 0 0,0 0 0,0 0 0,0 0 0,0-1 0,-1 1 0,1 0 0,0-1 0,0 1 0,-1-1 0,1-1 0,18-53 0,-16 43 0,5-13 0,-5 19 0,0 0 0,-1-1 0,0 0 0,0 0 0,-1 1 0,0-1 0,0-12 0,-1 18 0,-1 0 0,0 0 0,1 0 0,-1 0 0,0 0 0,0 0 0,0 0 0,0 0 0,0 0 0,-1 1 0,1-1 0,-1 0 0,1 1 0,-1-1 0,1 1 0,-1 0 0,0-1 0,0 1 0,1 0 0,-1 0 0,0 0 0,0 0 0,0 1 0,0-1 0,-1 0 0,1 1 0,0-1 0,0 1 0,0 0 0,0 0 0,0 0 0,-1 0 0,-1 0 0,-70 1 0,75-1 0,0 0 0,0 0 0,0 0 0,0 0 0,0 0 0,0 1 0,0-1 0,0 0 0,0 1 0,0-1 0,0 1 0,-1-1 0,1 1 0,0-1 0,0 1 0,0 0 0,0-1 0,-1 1 0,1 0 0,0 0 0,-1 0 0,1-1 0,0 3 0,10 30 0,-8 39 0,-3-71 0,-1 13 0,-1 0 0,-1-1 0,0 1 0,-10 22 0,-7 36 0,19-66 0,0-1 0,1 0 0,0 0 0,0 0 0,0 1 0,0-1 0,1 0 0,0 0 0,0 0 0,0 0 0,4 8 0,24 32 0,-26-42 0,0 2 0,1-1 0,-1 0 0,0 1 0,-1-1 0,1 1 0,-1 0 0,0-1 0,0 1 0,-1 1 0,1-1 0,-1 0 0,0 0 0,0 9 0,-1 24 0,-2 0 0,-1 0 0,-15 65 0,15-81 0,1-1 0,0 1 0,2-1 0,0 1 0,2-1 0,5 30 0,-2-9 0,9 117 0,-10-84 0,3 23 0,-5-76 0,0 0 0,-2 0 0,-1 0 0,0 0 0,-2-1 0,-8 35 0,2-5 0,2-9 0,-1 1 0,1 0 0,3 0 0,1 87 0,30 2 0,-14-39-1365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8:43:43.250"/>
    </inkml:context>
    <inkml:brush xml:id="br0">
      <inkml:brushProperty name="width" value="0.35" units="cm"/>
      <inkml:brushProperty name="height" value="0.35" units="cm"/>
      <inkml:brushProperty name="color" value="#FFFFFF"/>
    </inkml:brush>
  </inkml:definitions>
  <inkml:trace contextRef="#ctx0" brushRef="#br0">1 0 24575,'10'1'0,"0"1"0,-1 0 0,1 0 0,0 1 0,-1 0 0,1 0 0,11 7 0,-9-4 0,0-1 0,1-1 0,22 6 0,9-3 0,82 2 0,615-10 0,-720 0 0,-1-1 0,36-8 0,-36 6 0,0 0 0,0 1 0,21 0 0,171-9 0,0-2 0,-200 14 0,29 0 0,81 11 0,-72-5 0,97 0 0,-4-2 0,-95 2 0,50 1 0,656-7 0,-595-13 0,-135 14-65,-14-1-195,-1 1 0,1-1 0,-1-1 0,19-2 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customXml" Target="../ink/ink6.xml"/><Relationship Id="rId18" Type="http://schemas.openxmlformats.org/officeDocument/2006/relationships/image" Target="../media/image38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350.png"/><Relationship Id="rId17" Type="http://schemas.openxmlformats.org/officeDocument/2006/relationships/customXml" Target="../ink/ink8.xml"/><Relationship Id="rId2" Type="http://schemas.openxmlformats.org/officeDocument/2006/relationships/image" Target="../media/image5.png"/><Relationship Id="rId16" Type="http://schemas.openxmlformats.org/officeDocument/2006/relationships/image" Target="../media/image370.png"/><Relationship Id="rId20" Type="http://schemas.openxmlformats.org/officeDocument/2006/relationships/image" Target="../media/image390.png"/><Relationship Id="rId1" Type="http://schemas.openxmlformats.org/officeDocument/2006/relationships/slideMaster" Target="../slideMasters/slideMaster1.xml"/><Relationship Id="rId6" Type="http://schemas.openxmlformats.org/officeDocument/2006/relationships/image" Target="../media/image32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340.png"/><Relationship Id="rId19" Type="http://schemas.openxmlformats.org/officeDocument/2006/relationships/customXml" Target="../ink/ink9.xml"/><Relationship Id="rId4" Type="http://schemas.openxmlformats.org/officeDocument/2006/relationships/image" Target="../media/image310.png"/><Relationship Id="rId9" Type="http://schemas.openxmlformats.org/officeDocument/2006/relationships/customXml" Target="../ink/ink4.xml"/><Relationship Id="rId14" Type="http://schemas.openxmlformats.org/officeDocument/2006/relationships/image" Target="../media/image36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46" name="Google Shape;18;p3">
            <a:extLst>
              <a:ext uri="{FF2B5EF4-FFF2-40B4-BE49-F238E27FC236}">
                <a16:creationId xmlns:a16="http://schemas.microsoft.com/office/drawing/2014/main" id="{712320A2-5266-268B-54A2-D807AA57221E}"/>
              </a:ext>
            </a:extLst>
          </p:cNvPr>
          <p:cNvPicPr preferRelativeResize="0"/>
          <p:nvPr userDrawn="1"/>
        </p:nvPicPr>
        <p:blipFill rotWithShape="1">
          <a:blip r:embed="rId2">
            <a:alphaModFix/>
          </a:blip>
          <a:srcRect/>
          <a:stretch/>
        </p:blipFill>
        <p:spPr>
          <a:xfrm>
            <a:off x="0" y="0"/>
            <a:ext cx="9143997" cy="5143490"/>
          </a:xfrm>
          <a:prstGeom prst="rect">
            <a:avLst/>
          </a:prstGeom>
          <a:noFill/>
          <a:ln>
            <a:noFill/>
          </a:ln>
        </p:spPr>
      </p:pic>
      <p:pic>
        <p:nvPicPr>
          <p:cNvPr id="2" name="Google Shape;12;p2">
            <a:extLst>
              <a:ext uri="{FF2B5EF4-FFF2-40B4-BE49-F238E27FC236}">
                <a16:creationId xmlns:a16="http://schemas.microsoft.com/office/drawing/2014/main" id="{EF0F2C97-4027-D8F4-41B8-94940BBBBDD7}"/>
              </a:ext>
            </a:extLst>
          </p:cNvPr>
          <p:cNvPicPr preferRelativeResize="0">
            <a:picLocks noChangeAspect="1"/>
          </p:cNvPicPr>
          <p:nvPr userDrawn="1"/>
        </p:nvPicPr>
        <p:blipFill>
          <a:blip r:embed="rId3">
            <a:alphaModFix/>
          </a:blip>
          <a:stretch>
            <a:fillRect/>
          </a:stretch>
        </p:blipFill>
        <p:spPr>
          <a:xfrm>
            <a:off x="4343400" y="1504950"/>
            <a:ext cx="4305486" cy="1143000"/>
          </a:xfrm>
          <a:prstGeom prst="rect">
            <a:avLst/>
          </a:prstGeom>
          <a:noFill/>
          <a:ln>
            <a:noFill/>
          </a:ln>
        </p:spPr>
      </p:pic>
      <p:sp>
        <p:nvSpPr>
          <p:cNvPr id="6" name="Rectangle 4">
            <a:extLst>
              <a:ext uri="{FF2B5EF4-FFF2-40B4-BE49-F238E27FC236}">
                <a16:creationId xmlns:a16="http://schemas.microsoft.com/office/drawing/2014/main" id="{A2702FE9-C1BF-FCAF-5813-45A49DDE7A48}"/>
              </a:ext>
            </a:extLst>
          </p:cNvPr>
          <p:cNvSpPr>
            <a:spLocks noGrp="1" noChangeArrowheads="1"/>
          </p:cNvSpPr>
          <p:nvPr>
            <p:ph type="dt" sz="half" idx="2"/>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EA6C20"/>
                </a:solidFill>
                <a:latin typeface="Arial" charset="0"/>
                <a:ea typeface="+mn-ea"/>
              </a:defRPr>
            </a:lvl1pPr>
          </a:lstStyle>
          <a:p>
            <a:pPr>
              <a:defRPr/>
            </a:pPr>
            <a:endParaRPr lang="en-US"/>
          </a:p>
        </p:txBody>
      </p:sp>
      <p:sp>
        <p:nvSpPr>
          <p:cNvPr id="7" name="Rectangle 5">
            <a:extLst>
              <a:ext uri="{FF2B5EF4-FFF2-40B4-BE49-F238E27FC236}">
                <a16:creationId xmlns:a16="http://schemas.microsoft.com/office/drawing/2014/main" id="{4AE75260-3690-7BA7-303E-280A36BA902E}"/>
              </a:ext>
            </a:extLst>
          </p:cNvPr>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EA6C20"/>
                </a:solidFill>
                <a:latin typeface="Arial" charset="0"/>
                <a:ea typeface="+mn-ea"/>
              </a:defRPr>
            </a:lvl1pPr>
          </a:lstStyle>
          <a:p>
            <a:pPr>
              <a:defRPr/>
            </a:pPr>
            <a:endParaRPr lang="en-US"/>
          </a:p>
        </p:txBody>
      </p:sp>
      <p:sp>
        <p:nvSpPr>
          <p:cNvPr id="8" name="Rectangle 6">
            <a:extLst>
              <a:ext uri="{FF2B5EF4-FFF2-40B4-BE49-F238E27FC236}">
                <a16:creationId xmlns:a16="http://schemas.microsoft.com/office/drawing/2014/main" id="{075A80B6-DD29-DEA1-4EF7-426358E7CA5B}"/>
              </a:ext>
            </a:extLst>
          </p:cNvPr>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EA6C20"/>
                </a:solidFill>
              </a:defRPr>
            </a:lvl1pPr>
          </a:lstStyle>
          <a:p>
            <a:fld id="{0E44FE0A-2C96-4A68-A7DC-1DF616CB8B7F}" type="slidenum">
              <a:rPr lang="en-US" altLang="en-US" smtClean="0"/>
              <a:pPr/>
              <a:t>‹#›</a:t>
            </a:fld>
            <a:endParaRPr lang="en-US" altLang="en-US"/>
          </a:p>
        </p:txBody>
      </p:sp>
      <p:sp>
        <p:nvSpPr>
          <p:cNvPr id="9" name="Google Shape;20;p3">
            <a:extLst>
              <a:ext uri="{FF2B5EF4-FFF2-40B4-BE49-F238E27FC236}">
                <a16:creationId xmlns:a16="http://schemas.microsoft.com/office/drawing/2014/main" id="{3B64604C-72B4-E7FA-6E7B-CF9A38AEED5C}"/>
              </a:ext>
            </a:extLst>
          </p:cNvPr>
          <p:cNvSpPr txBox="1"/>
          <p:nvPr userDrawn="1"/>
        </p:nvSpPr>
        <p:spPr>
          <a:xfrm>
            <a:off x="5281743" y="4400550"/>
            <a:ext cx="24288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EA6C20"/>
                </a:solidFill>
                <a:latin typeface="Mulish"/>
                <a:ea typeface="Mulish"/>
                <a:cs typeface="Mulish"/>
                <a:sym typeface="Mulish"/>
              </a:rPr>
              <a:t>SeedIP</a:t>
            </a:r>
            <a:r>
              <a:rPr lang="en" sz="1700">
                <a:solidFill>
                  <a:srgbClr val="F7EED2"/>
                </a:solidFill>
                <a:latin typeface="Mulish"/>
                <a:ea typeface="Mulish"/>
                <a:cs typeface="Mulish"/>
                <a:sym typeface="Mulish"/>
              </a:rPr>
              <a:t>.com</a:t>
            </a:r>
            <a:endParaRPr sz="1700">
              <a:solidFill>
                <a:srgbClr val="F7EED2"/>
              </a:solidFill>
              <a:latin typeface="Mulish"/>
              <a:ea typeface="Mulish"/>
              <a:cs typeface="Mulish"/>
              <a:sym typeface="Mulish"/>
            </a:endParaRPr>
          </a:p>
        </p:txBody>
      </p:sp>
      <p:sp>
        <p:nvSpPr>
          <p:cNvPr id="3" name="TextBox 2">
            <a:extLst>
              <a:ext uri="{FF2B5EF4-FFF2-40B4-BE49-F238E27FC236}">
                <a16:creationId xmlns:a16="http://schemas.microsoft.com/office/drawing/2014/main" id="{C5D0FD99-2D11-AF73-C755-4FA39D9998AB}"/>
              </a:ext>
            </a:extLst>
          </p:cNvPr>
          <p:cNvSpPr txBox="1"/>
          <p:nvPr userDrawn="1"/>
        </p:nvSpPr>
        <p:spPr>
          <a:xfrm>
            <a:off x="8458200" y="1303407"/>
            <a:ext cx="266886" cy="353943"/>
          </a:xfrm>
          <a:prstGeom prst="rect">
            <a:avLst/>
          </a:prstGeom>
          <a:noFill/>
        </p:spPr>
        <p:txBody>
          <a:bodyPr wrap="square" rtlCol="0">
            <a:spAutoFit/>
          </a:bodyPr>
          <a:lstStyle/>
          <a:p>
            <a:r>
              <a:rPr lang="en-US" sz="1700">
                <a:solidFill>
                  <a:srgbClr val="F7EED2"/>
                </a:solidFill>
                <a:effectLst/>
                <a:latin typeface="Times New Roman" panose="02020603050405020304" pitchFamily="18" charset="0"/>
                <a:ea typeface="Times New Roman" panose="02020603050405020304" pitchFamily="18" charset="0"/>
              </a:rPr>
              <a:t>®</a:t>
            </a:r>
            <a:endParaRPr lang="en-US" sz="1700">
              <a:solidFill>
                <a:srgbClr val="F7EED2"/>
              </a:solidFill>
            </a:endParaRPr>
          </a:p>
        </p:txBody>
      </p:sp>
    </p:spTree>
    <p:extLst>
      <p:ext uri="{BB962C8B-B14F-4D97-AF65-F5344CB8AC3E}">
        <p14:creationId xmlns:p14="http://schemas.microsoft.com/office/powerpoint/2010/main" val="286999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6" name="Google Shape;18;p3">
            <a:extLst>
              <a:ext uri="{FF2B5EF4-FFF2-40B4-BE49-F238E27FC236}">
                <a16:creationId xmlns:a16="http://schemas.microsoft.com/office/drawing/2014/main" id="{712320A2-5266-268B-54A2-D807AA57221E}"/>
              </a:ext>
            </a:extLst>
          </p:cNvPr>
          <p:cNvPicPr preferRelativeResize="0"/>
          <p:nvPr userDrawn="1"/>
        </p:nvPicPr>
        <p:blipFill rotWithShape="1">
          <a:blip r:embed="rId2">
            <a:alphaModFix/>
          </a:blip>
          <a:srcRect/>
          <a:stretch/>
        </p:blipFill>
        <p:spPr>
          <a:xfrm>
            <a:off x="0" y="0"/>
            <a:ext cx="9143997" cy="5143490"/>
          </a:xfrm>
          <a:prstGeom prst="rect">
            <a:avLst/>
          </a:prstGeom>
          <a:noFill/>
          <a:ln>
            <a:noFill/>
          </a:ln>
        </p:spPr>
      </p:pic>
      <p:sp>
        <p:nvSpPr>
          <p:cNvPr id="13" name="Google Shape;20;p3">
            <a:extLst>
              <a:ext uri="{FF2B5EF4-FFF2-40B4-BE49-F238E27FC236}">
                <a16:creationId xmlns:a16="http://schemas.microsoft.com/office/drawing/2014/main" id="{78D10AEC-B5EC-7F7F-F257-1FD52EF8F6AC}"/>
              </a:ext>
            </a:extLst>
          </p:cNvPr>
          <p:cNvSpPr txBox="1"/>
          <p:nvPr userDrawn="1"/>
        </p:nvSpPr>
        <p:spPr>
          <a:xfrm>
            <a:off x="5410200" y="4400550"/>
            <a:ext cx="24288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EA6C20"/>
                </a:solidFill>
                <a:latin typeface="Mulish"/>
                <a:ea typeface="Mulish"/>
                <a:cs typeface="Mulish"/>
                <a:sym typeface="Mulish"/>
              </a:rPr>
              <a:t>SeedIP</a:t>
            </a:r>
            <a:r>
              <a:rPr lang="en" sz="1700">
                <a:solidFill>
                  <a:srgbClr val="F7EED2"/>
                </a:solidFill>
                <a:latin typeface="Mulish"/>
                <a:ea typeface="Mulish"/>
                <a:cs typeface="Mulish"/>
                <a:sym typeface="Mulish"/>
              </a:rPr>
              <a:t>.com</a:t>
            </a:r>
            <a:endParaRPr sz="1700">
              <a:solidFill>
                <a:srgbClr val="F7EED2"/>
              </a:solidFill>
              <a:latin typeface="Mulish"/>
              <a:ea typeface="Mulish"/>
              <a:cs typeface="Mulish"/>
              <a:sym typeface="Mulish"/>
            </a:endParaRPr>
          </a:p>
        </p:txBody>
      </p:sp>
      <p:pic>
        <p:nvPicPr>
          <p:cNvPr id="17" name="Google Shape;24;p3">
            <a:extLst>
              <a:ext uri="{FF2B5EF4-FFF2-40B4-BE49-F238E27FC236}">
                <a16:creationId xmlns:a16="http://schemas.microsoft.com/office/drawing/2014/main" id="{48FBC1CE-3292-B546-4158-F46C9B1DF3EF}"/>
              </a:ext>
            </a:extLst>
          </p:cNvPr>
          <p:cNvPicPr preferRelativeResize="0"/>
          <p:nvPr userDrawn="1"/>
        </p:nvPicPr>
        <p:blipFill>
          <a:blip r:embed="rId3">
            <a:alphaModFix/>
          </a:blip>
          <a:stretch>
            <a:fillRect/>
          </a:stretch>
        </p:blipFill>
        <p:spPr>
          <a:xfrm>
            <a:off x="5976800" y="544825"/>
            <a:ext cx="1295601" cy="343950"/>
          </a:xfrm>
          <a:prstGeom prst="rect">
            <a:avLst/>
          </a:prstGeom>
          <a:noFill/>
          <a:ln>
            <a:noFill/>
          </a:ln>
        </p:spPr>
      </p:pic>
      <p:sp>
        <p:nvSpPr>
          <p:cNvPr id="2" name="Title 1">
            <a:extLst>
              <a:ext uri="{FF2B5EF4-FFF2-40B4-BE49-F238E27FC236}">
                <a16:creationId xmlns:a16="http://schemas.microsoft.com/office/drawing/2014/main" id="{F0FCCD5A-EBD5-5F58-FBDF-92A897D48883}"/>
              </a:ext>
            </a:extLst>
          </p:cNvPr>
          <p:cNvSpPr>
            <a:spLocks noGrp="1"/>
          </p:cNvSpPr>
          <p:nvPr>
            <p:ph type="ctrTitle" hasCustomPrompt="1"/>
          </p:nvPr>
        </p:nvSpPr>
        <p:spPr>
          <a:xfrm>
            <a:off x="4648200" y="1433600"/>
            <a:ext cx="3952800" cy="996550"/>
          </a:xfrm>
          <a:prstGeom prst="rect">
            <a:avLst/>
          </a:prstGeom>
        </p:spPr>
        <p:txBody>
          <a:bodyPr anchor="b">
            <a:normAutofit/>
          </a:bodyPr>
          <a:lstStyle>
            <a:lvl1pPr algn="ctr">
              <a:lnSpc>
                <a:spcPct val="85000"/>
              </a:lnSpc>
              <a:defRPr sz="2400" spc="-50" baseline="0">
                <a:solidFill>
                  <a:srgbClr val="EA6C20"/>
                </a:solidFill>
              </a:defRPr>
            </a:lvl1pPr>
          </a:lstStyle>
          <a:p>
            <a:r>
              <a:rPr lang="en-US"/>
              <a:t>Click to Add Title</a:t>
            </a:r>
            <a:endParaRPr lang="en-US" dirty="0"/>
          </a:p>
        </p:txBody>
      </p:sp>
      <p:sp>
        <p:nvSpPr>
          <p:cNvPr id="6" name="Subtitle 2">
            <a:extLst>
              <a:ext uri="{FF2B5EF4-FFF2-40B4-BE49-F238E27FC236}">
                <a16:creationId xmlns:a16="http://schemas.microsoft.com/office/drawing/2014/main" id="{A6A695E6-1E7B-BDD6-6F31-C88324C60F27}"/>
              </a:ext>
            </a:extLst>
          </p:cNvPr>
          <p:cNvSpPr>
            <a:spLocks noGrp="1"/>
          </p:cNvSpPr>
          <p:nvPr>
            <p:ph type="subTitle" idx="1" hasCustomPrompt="1"/>
          </p:nvPr>
        </p:nvSpPr>
        <p:spPr>
          <a:xfrm>
            <a:off x="4649531" y="2419350"/>
            <a:ext cx="3950138" cy="1208400"/>
          </a:xfrm>
        </p:spPr>
        <p:txBody>
          <a:bodyPr lIns="91440" rIns="91440" anchor="t">
            <a:normAutofit/>
          </a:bodyPr>
          <a:lstStyle>
            <a:lvl1pPr marL="0" indent="0" algn="ctr">
              <a:buNone/>
              <a:defRPr sz="1800" i="0" cap="none" spc="200" baseline="0">
                <a:solidFill>
                  <a:srgbClr val="F7EED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Add Subtitle</a:t>
            </a:r>
            <a:endParaRPr lang="en-US" dirty="0"/>
          </a:p>
        </p:txBody>
      </p:sp>
      <p:cxnSp>
        <p:nvCxnSpPr>
          <p:cNvPr id="7" name="Google Shape;22;p3">
            <a:extLst>
              <a:ext uri="{FF2B5EF4-FFF2-40B4-BE49-F238E27FC236}">
                <a16:creationId xmlns:a16="http://schemas.microsoft.com/office/drawing/2014/main" id="{9899E419-5CBF-B041-B719-6BF280B0B504}"/>
              </a:ext>
            </a:extLst>
          </p:cNvPr>
          <p:cNvCxnSpPr/>
          <p:nvPr userDrawn="1"/>
        </p:nvCxnSpPr>
        <p:spPr>
          <a:xfrm>
            <a:off x="5043450" y="2419350"/>
            <a:ext cx="3162300" cy="0"/>
          </a:xfrm>
          <a:prstGeom prst="straightConnector1">
            <a:avLst/>
          </a:prstGeom>
          <a:noFill/>
          <a:ln w="9525" cap="flat" cmpd="sng">
            <a:solidFill>
              <a:srgbClr val="EA6C20"/>
            </a:solidFill>
            <a:prstDash val="solid"/>
            <a:round/>
            <a:headEnd type="none" w="med" len="med"/>
            <a:tailEnd type="none" w="med" len="med"/>
          </a:ln>
        </p:spPr>
      </p:cxnSp>
      <p:sp>
        <p:nvSpPr>
          <p:cNvPr id="8" name="Rectangle 4">
            <a:extLst>
              <a:ext uri="{FF2B5EF4-FFF2-40B4-BE49-F238E27FC236}">
                <a16:creationId xmlns:a16="http://schemas.microsoft.com/office/drawing/2014/main" id="{44FDBF82-0346-7E5A-8BEA-20D02353510D}"/>
              </a:ext>
            </a:extLst>
          </p:cNvPr>
          <p:cNvSpPr>
            <a:spLocks noGrp="1" noChangeArrowheads="1"/>
          </p:cNvSpPr>
          <p:nvPr>
            <p:ph type="dt" sz="half" idx="2"/>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F7EED2"/>
                </a:solidFill>
                <a:latin typeface="Arial" charset="0"/>
                <a:ea typeface="+mn-ea"/>
              </a:defRPr>
            </a:lvl1pPr>
          </a:lstStyle>
          <a:p>
            <a:pPr>
              <a:defRPr/>
            </a:pPr>
            <a:endParaRPr lang="en-US"/>
          </a:p>
        </p:txBody>
      </p:sp>
      <p:sp>
        <p:nvSpPr>
          <p:cNvPr id="9" name="Rectangle 5">
            <a:extLst>
              <a:ext uri="{FF2B5EF4-FFF2-40B4-BE49-F238E27FC236}">
                <a16:creationId xmlns:a16="http://schemas.microsoft.com/office/drawing/2014/main" id="{C55510C6-24FD-F7F4-DA49-A5CE409C8ADE}"/>
              </a:ext>
            </a:extLst>
          </p:cNvPr>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F7EED2"/>
                </a:solidFill>
                <a:latin typeface="Arial" charset="0"/>
                <a:ea typeface="+mn-ea"/>
              </a:defRPr>
            </a:lvl1pPr>
          </a:lstStyle>
          <a:p>
            <a:pPr>
              <a:defRPr/>
            </a:pPr>
            <a:endParaRPr lang="en-US"/>
          </a:p>
        </p:txBody>
      </p:sp>
      <p:sp>
        <p:nvSpPr>
          <p:cNvPr id="10" name="Rectangle 6">
            <a:extLst>
              <a:ext uri="{FF2B5EF4-FFF2-40B4-BE49-F238E27FC236}">
                <a16:creationId xmlns:a16="http://schemas.microsoft.com/office/drawing/2014/main" id="{9DE92468-2A26-8599-C426-9E932D4B26C5}"/>
              </a:ext>
            </a:extLst>
          </p:cNvPr>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7EED2"/>
                </a:solidFill>
              </a:defRPr>
            </a:lvl1pPr>
          </a:lstStyle>
          <a:p>
            <a:fld id="{0E44FE0A-2C96-4A68-A7DC-1DF616CB8B7F}" type="slidenum">
              <a:rPr lang="en-US" altLang="en-US" smtClean="0"/>
              <a:pPr/>
              <a:t>‹#›</a:t>
            </a:fld>
            <a:endParaRPr lang="en-US" altLang="en-US"/>
          </a:p>
        </p:txBody>
      </p:sp>
    </p:spTree>
    <p:extLst>
      <p:ext uri="{BB962C8B-B14F-4D97-AF65-F5344CB8AC3E}">
        <p14:creationId xmlns:p14="http://schemas.microsoft.com/office/powerpoint/2010/main" val="55707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oogle Shape;11;p2">
            <a:extLst>
              <a:ext uri="{FF2B5EF4-FFF2-40B4-BE49-F238E27FC236}">
                <a16:creationId xmlns:a16="http://schemas.microsoft.com/office/drawing/2014/main" id="{2B358B4E-E595-A4A9-3CFD-156720B6DBFF}"/>
              </a:ext>
            </a:extLst>
          </p:cNvPr>
          <p:cNvPicPr preferRelativeResize="0"/>
          <p:nvPr userDrawn="1"/>
        </p:nvPicPr>
        <p:blipFill rotWithShape="1">
          <a:blip r:embed="rId2">
            <a:alphaModFix/>
          </a:blip>
          <a:srcRect/>
          <a:stretch/>
        </p:blipFill>
        <p:spPr>
          <a:xfrm>
            <a:off x="0" y="0"/>
            <a:ext cx="9143997" cy="5143490"/>
          </a:xfrm>
          <a:prstGeom prst="rect">
            <a:avLst/>
          </a:prstGeom>
          <a:noFill/>
          <a:ln>
            <a:noFill/>
          </a:ln>
        </p:spPr>
      </p:pic>
      <p:pic>
        <p:nvPicPr>
          <p:cNvPr id="3" name="Google Shape;12;p2">
            <a:extLst>
              <a:ext uri="{FF2B5EF4-FFF2-40B4-BE49-F238E27FC236}">
                <a16:creationId xmlns:a16="http://schemas.microsoft.com/office/drawing/2014/main" id="{0E8FA354-DB96-D5AF-1292-A78A1C7BC6ED}"/>
              </a:ext>
            </a:extLst>
          </p:cNvPr>
          <p:cNvPicPr preferRelativeResize="0"/>
          <p:nvPr userDrawn="1"/>
        </p:nvPicPr>
        <p:blipFill>
          <a:blip r:embed="rId3">
            <a:alphaModFix/>
          </a:blip>
          <a:stretch>
            <a:fillRect/>
          </a:stretch>
        </p:blipFill>
        <p:spPr>
          <a:xfrm>
            <a:off x="5891875" y="514350"/>
            <a:ext cx="1295601" cy="343950"/>
          </a:xfrm>
          <a:prstGeom prst="rect">
            <a:avLst/>
          </a:prstGeom>
          <a:noFill/>
          <a:ln>
            <a:noFill/>
          </a:ln>
        </p:spPr>
      </p:pic>
      <p:cxnSp>
        <p:nvCxnSpPr>
          <p:cNvPr id="9" name="Google Shape;13;p2">
            <a:extLst>
              <a:ext uri="{FF2B5EF4-FFF2-40B4-BE49-F238E27FC236}">
                <a16:creationId xmlns:a16="http://schemas.microsoft.com/office/drawing/2014/main" id="{1C3C2860-B349-E1B0-9303-C8A626B57A39}"/>
              </a:ext>
            </a:extLst>
          </p:cNvPr>
          <p:cNvCxnSpPr/>
          <p:nvPr userDrawn="1"/>
        </p:nvCxnSpPr>
        <p:spPr>
          <a:xfrm>
            <a:off x="5422975" y="3105150"/>
            <a:ext cx="2236800" cy="0"/>
          </a:xfrm>
          <a:prstGeom prst="straightConnector1">
            <a:avLst/>
          </a:prstGeom>
          <a:noFill/>
          <a:ln w="9525" cap="flat" cmpd="sng">
            <a:solidFill>
              <a:srgbClr val="EA6C20"/>
            </a:solidFill>
            <a:prstDash val="solid"/>
            <a:round/>
            <a:headEnd type="none" w="med" len="med"/>
            <a:tailEnd type="none" w="med" len="med"/>
          </a:ln>
        </p:spPr>
      </p:cxnSp>
      <p:sp>
        <p:nvSpPr>
          <p:cNvPr id="10" name="Google Shape;14;p2">
            <a:extLst>
              <a:ext uri="{FF2B5EF4-FFF2-40B4-BE49-F238E27FC236}">
                <a16:creationId xmlns:a16="http://schemas.microsoft.com/office/drawing/2014/main" id="{4FABD3BE-E087-773A-EAE9-042D3CC38986}"/>
              </a:ext>
            </a:extLst>
          </p:cNvPr>
          <p:cNvSpPr txBox="1"/>
          <p:nvPr userDrawn="1"/>
        </p:nvSpPr>
        <p:spPr>
          <a:xfrm>
            <a:off x="4328375" y="4552950"/>
            <a:ext cx="4422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F7EED2"/>
                </a:solidFill>
                <a:latin typeface="+mn-lt"/>
                <a:ea typeface="Mulish"/>
                <a:cs typeface="Mulish"/>
                <a:sym typeface="Mulish"/>
              </a:rPr>
              <a:t>We </a:t>
            </a:r>
            <a:r>
              <a:rPr lang="en" sz="900">
                <a:solidFill>
                  <a:srgbClr val="EA6C20"/>
                </a:solidFill>
                <a:latin typeface="+mn-lt"/>
                <a:ea typeface="Mulish"/>
                <a:cs typeface="Mulish"/>
                <a:sym typeface="Mulish"/>
              </a:rPr>
              <a:t>advance</a:t>
            </a:r>
            <a:r>
              <a:rPr lang="en" sz="900">
                <a:solidFill>
                  <a:srgbClr val="F7EED2"/>
                </a:solidFill>
                <a:latin typeface="+mn-lt"/>
                <a:ea typeface="Mulish"/>
                <a:cs typeface="Mulish"/>
                <a:sym typeface="Mulish"/>
              </a:rPr>
              <a:t> and </a:t>
            </a:r>
            <a:r>
              <a:rPr lang="en" sz="900">
                <a:solidFill>
                  <a:srgbClr val="EA6C20"/>
                </a:solidFill>
                <a:latin typeface="+mn-lt"/>
                <a:ea typeface="Mulish"/>
                <a:cs typeface="Mulish"/>
                <a:sym typeface="Mulish"/>
              </a:rPr>
              <a:t>protect</a:t>
            </a:r>
            <a:r>
              <a:rPr lang="en" sz="900">
                <a:solidFill>
                  <a:srgbClr val="F7EED2"/>
                </a:solidFill>
                <a:latin typeface="+mn-lt"/>
                <a:ea typeface="Mulish"/>
                <a:cs typeface="Mulish"/>
                <a:sym typeface="Mulish"/>
              </a:rPr>
              <a:t> the world's most valuable brands and innovations.</a:t>
            </a:r>
            <a:endParaRPr sz="900">
              <a:solidFill>
                <a:srgbClr val="F7EED2"/>
              </a:solidFill>
              <a:latin typeface="+mn-lt"/>
              <a:ea typeface="Mulish"/>
              <a:cs typeface="Mulish"/>
              <a:sym typeface="Mulish"/>
            </a:endParaRPr>
          </a:p>
        </p:txBody>
      </p:sp>
      <p:sp>
        <p:nvSpPr>
          <p:cNvPr id="11" name="Google Shape;15;p2">
            <a:extLst>
              <a:ext uri="{FF2B5EF4-FFF2-40B4-BE49-F238E27FC236}">
                <a16:creationId xmlns:a16="http://schemas.microsoft.com/office/drawing/2014/main" id="{7FFCD737-44D0-CA81-3E87-F86A62FF1228}"/>
              </a:ext>
            </a:extLst>
          </p:cNvPr>
          <p:cNvSpPr txBox="1">
            <a:spLocks noGrp="1"/>
          </p:cNvSpPr>
          <p:nvPr>
            <p:ph type="title"/>
          </p:nvPr>
        </p:nvSpPr>
        <p:spPr>
          <a:xfrm>
            <a:off x="4328375" y="1276350"/>
            <a:ext cx="4422600" cy="1828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7EED2"/>
              </a:buClr>
              <a:buSzPts val="4200"/>
              <a:buFont typeface="Mulish"/>
              <a:buNone/>
              <a:defRPr sz="3200">
                <a:solidFill>
                  <a:srgbClr val="F7EED2"/>
                </a:solidFill>
                <a:latin typeface="+mj-lt"/>
                <a:ea typeface="Mulish"/>
                <a:cs typeface="Mulish"/>
                <a:sym typeface="Mulish"/>
              </a:defRPr>
            </a:lvl1pPr>
            <a:lvl2pPr lvl="1" algn="ctr" rtl="0">
              <a:spcBef>
                <a:spcPts val="0"/>
              </a:spcBef>
              <a:spcAft>
                <a:spcPts val="0"/>
              </a:spcAft>
              <a:buSzPts val="1900"/>
              <a:buNone/>
              <a:defRPr sz="1900"/>
            </a:lvl2pPr>
            <a:lvl3pPr lvl="2" algn="ctr" rtl="0">
              <a:spcBef>
                <a:spcPts val="0"/>
              </a:spcBef>
              <a:spcAft>
                <a:spcPts val="0"/>
              </a:spcAft>
              <a:buSzPts val="1900"/>
              <a:buNone/>
              <a:defRPr sz="1900"/>
            </a:lvl3pPr>
            <a:lvl4pPr lvl="3" algn="ctr" rtl="0">
              <a:spcBef>
                <a:spcPts val="0"/>
              </a:spcBef>
              <a:spcAft>
                <a:spcPts val="0"/>
              </a:spcAft>
              <a:buSzPts val="1900"/>
              <a:buNone/>
              <a:defRPr sz="1900"/>
            </a:lvl4pPr>
            <a:lvl5pPr lvl="4" algn="ctr" rtl="0">
              <a:spcBef>
                <a:spcPts val="0"/>
              </a:spcBef>
              <a:spcAft>
                <a:spcPts val="0"/>
              </a:spcAft>
              <a:buSzPts val="1900"/>
              <a:buNone/>
              <a:defRPr sz="1900"/>
            </a:lvl5pPr>
            <a:lvl6pPr lvl="5" algn="ctr" rtl="0">
              <a:spcBef>
                <a:spcPts val="0"/>
              </a:spcBef>
              <a:spcAft>
                <a:spcPts val="0"/>
              </a:spcAft>
              <a:buSzPts val="1900"/>
              <a:buNone/>
              <a:defRPr sz="1900"/>
            </a:lvl6pPr>
            <a:lvl7pPr lvl="6" algn="ctr" rtl="0">
              <a:spcBef>
                <a:spcPts val="0"/>
              </a:spcBef>
              <a:spcAft>
                <a:spcPts val="0"/>
              </a:spcAft>
              <a:buSzPts val="1900"/>
              <a:buNone/>
              <a:defRPr sz="1900"/>
            </a:lvl7pPr>
            <a:lvl8pPr lvl="7" algn="ctr" rtl="0">
              <a:spcBef>
                <a:spcPts val="0"/>
              </a:spcBef>
              <a:spcAft>
                <a:spcPts val="0"/>
              </a:spcAft>
              <a:buSzPts val="1900"/>
              <a:buNone/>
              <a:defRPr sz="1900"/>
            </a:lvl8pPr>
            <a:lvl9pPr lvl="8" algn="ctr" rtl="0">
              <a:spcBef>
                <a:spcPts val="0"/>
              </a:spcBef>
              <a:spcAft>
                <a:spcPts val="0"/>
              </a:spcAft>
              <a:buSzPts val="1900"/>
              <a:buNone/>
              <a:defRPr sz="1900"/>
            </a:lvl9pPr>
          </a:lstStyle>
          <a:p>
            <a:r>
              <a:rPr lang="en-US"/>
              <a:t>Click to edit Master title style</a:t>
            </a:r>
          </a:p>
        </p:txBody>
      </p:sp>
      <p:sp>
        <p:nvSpPr>
          <p:cNvPr id="12" name="Google Shape;16;p2">
            <a:extLst>
              <a:ext uri="{FF2B5EF4-FFF2-40B4-BE49-F238E27FC236}">
                <a16:creationId xmlns:a16="http://schemas.microsoft.com/office/drawing/2014/main" id="{943CEE08-08BF-A775-88C9-B5FAB182EFFB}"/>
              </a:ext>
            </a:extLst>
          </p:cNvPr>
          <p:cNvSpPr txBox="1">
            <a:spLocks noGrp="1"/>
          </p:cNvSpPr>
          <p:nvPr>
            <p:ph type="subTitle" idx="1"/>
          </p:nvPr>
        </p:nvSpPr>
        <p:spPr>
          <a:xfrm>
            <a:off x="4786975" y="3105150"/>
            <a:ext cx="3520800" cy="1100138"/>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A6C20"/>
              </a:buClr>
              <a:buSzPts val="1400"/>
              <a:buFont typeface="Mulish"/>
              <a:buNone/>
              <a:defRPr sz="1600">
                <a:solidFill>
                  <a:srgbClr val="EA6C20"/>
                </a:solidFill>
                <a:latin typeface="+mj-lt"/>
                <a:ea typeface="Mulish"/>
                <a:cs typeface="Mulish"/>
                <a:sym typeface="Mulish"/>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7" name="Rectangle 4">
            <a:extLst>
              <a:ext uri="{FF2B5EF4-FFF2-40B4-BE49-F238E27FC236}">
                <a16:creationId xmlns:a16="http://schemas.microsoft.com/office/drawing/2014/main" id="{235F0032-C87D-EB17-4B75-5A275150183B}"/>
              </a:ext>
            </a:extLst>
          </p:cNvPr>
          <p:cNvSpPr>
            <a:spLocks noGrp="1" noChangeArrowheads="1"/>
          </p:cNvSpPr>
          <p:nvPr>
            <p:ph type="dt" sz="half" idx="2"/>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EA6C20"/>
                </a:solidFill>
                <a:latin typeface="Arial" charset="0"/>
                <a:ea typeface="+mn-ea"/>
              </a:defRPr>
            </a:lvl1pPr>
          </a:lstStyle>
          <a:p>
            <a:pPr>
              <a:defRPr/>
            </a:pPr>
            <a:endParaRPr lang="en-US"/>
          </a:p>
        </p:txBody>
      </p:sp>
      <p:sp>
        <p:nvSpPr>
          <p:cNvPr id="8" name="Rectangle 5">
            <a:extLst>
              <a:ext uri="{FF2B5EF4-FFF2-40B4-BE49-F238E27FC236}">
                <a16:creationId xmlns:a16="http://schemas.microsoft.com/office/drawing/2014/main" id="{91C0B402-60B3-99FF-29E5-6E57AAEC3F03}"/>
              </a:ext>
            </a:extLst>
          </p:cNvPr>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EA6C20"/>
                </a:solidFill>
                <a:latin typeface="Arial" charset="0"/>
                <a:ea typeface="+mn-ea"/>
              </a:defRPr>
            </a:lvl1pPr>
          </a:lstStyle>
          <a:p>
            <a:pPr>
              <a:defRPr/>
            </a:pPr>
            <a:endParaRPr lang="en-US"/>
          </a:p>
        </p:txBody>
      </p:sp>
      <p:sp>
        <p:nvSpPr>
          <p:cNvPr id="13" name="Rectangle 6">
            <a:extLst>
              <a:ext uri="{FF2B5EF4-FFF2-40B4-BE49-F238E27FC236}">
                <a16:creationId xmlns:a16="http://schemas.microsoft.com/office/drawing/2014/main" id="{4ED3833C-0D21-07FF-AD1C-0DE241B39584}"/>
              </a:ext>
            </a:extLst>
          </p:cNvPr>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EA6C20"/>
                </a:solidFill>
              </a:defRPr>
            </a:lvl1pPr>
          </a:lstStyle>
          <a:p>
            <a:fld id="{0E44FE0A-2C96-4A68-A7DC-1DF616CB8B7F}" type="slidenum">
              <a:rPr lang="en-US" altLang="en-US" smtClean="0"/>
              <a:pPr/>
              <a:t>‹#›</a:t>
            </a:fld>
            <a:endParaRPr lang="en-US" altLang="en-US"/>
          </a:p>
        </p:txBody>
      </p:sp>
    </p:spTree>
    <p:extLst>
      <p:ext uri="{BB962C8B-B14F-4D97-AF65-F5344CB8AC3E}">
        <p14:creationId xmlns:p14="http://schemas.microsoft.com/office/powerpoint/2010/main" val="293105146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Title and Content">
    <p:spTree>
      <p:nvGrpSpPr>
        <p:cNvPr id="1" name=""/>
        <p:cNvGrpSpPr/>
        <p:nvPr/>
      </p:nvGrpSpPr>
      <p:grpSpPr>
        <a:xfrm>
          <a:off x="0" y="0"/>
          <a:ext cx="0" cy="0"/>
          <a:chOff x="0" y="0"/>
          <a:chExt cx="0" cy="0"/>
        </a:xfrm>
      </p:grpSpPr>
      <p:pic>
        <p:nvPicPr>
          <p:cNvPr id="5" name="Google Shape;65;p12">
            <a:extLst>
              <a:ext uri="{FF2B5EF4-FFF2-40B4-BE49-F238E27FC236}">
                <a16:creationId xmlns:a16="http://schemas.microsoft.com/office/drawing/2014/main" id="{B4552B12-C4D0-FBDC-F19E-3445AF0D7FFE}"/>
              </a:ext>
            </a:extLst>
          </p:cNvPr>
          <p:cNvPicPr preferRelativeResize="0"/>
          <p:nvPr userDrawn="1"/>
        </p:nvPicPr>
        <p:blipFill rotWithShape="1">
          <a:blip r:embed="rId2">
            <a:alphaModFix/>
          </a:blip>
          <a:srcRect l="1" r="-3" b="79378"/>
          <a:stretch/>
        </p:blipFill>
        <p:spPr>
          <a:xfrm>
            <a:off x="0" y="1"/>
            <a:ext cx="9144000" cy="971549"/>
          </a:xfrm>
          <a:prstGeom prst="rect">
            <a:avLst/>
          </a:prstGeom>
          <a:noFill/>
          <a:ln>
            <a:noFill/>
          </a:ln>
        </p:spPr>
      </p:pic>
      <p:sp>
        <p:nvSpPr>
          <p:cNvPr id="7" name="Title 1"/>
          <p:cNvSpPr>
            <a:spLocks noGrp="1"/>
          </p:cNvSpPr>
          <p:nvPr>
            <p:ph type="title"/>
          </p:nvPr>
        </p:nvSpPr>
        <p:spPr>
          <a:xfrm>
            <a:off x="685800" y="57150"/>
            <a:ext cx="7696200" cy="914400"/>
          </a:xfrm>
          <a:prstGeom prst="rect">
            <a:avLst/>
          </a:prstGeom>
        </p:spPr>
        <p:txBody>
          <a:bodyPr anchor="ctr">
            <a:noAutofit/>
          </a:bodyPr>
          <a:lstStyle>
            <a:lvl1pPr algn="ctr">
              <a:defRPr sz="3000">
                <a:solidFill>
                  <a:srgbClr val="EA6C20"/>
                </a:solidFill>
              </a:defRPr>
            </a:lvl1pPr>
          </a:lstStyle>
          <a:p>
            <a:r>
              <a:rPr lang="en-US"/>
              <a:t>Click to edit Master title style</a:t>
            </a:r>
            <a:endParaRPr lang="en-US" dirty="0"/>
          </a:p>
        </p:txBody>
      </p:sp>
      <p:sp>
        <p:nvSpPr>
          <p:cNvPr id="8" name="Content Placeholder 2"/>
          <p:cNvSpPr>
            <a:spLocks noGrp="1"/>
          </p:cNvSpPr>
          <p:nvPr>
            <p:ph idx="1"/>
          </p:nvPr>
        </p:nvSpPr>
        <p:spPr>
          <a:xfrm>
            <a:off x="228600" y="1028699"/>
            <a:ext cx="8686800" cy="3752851"/>
          </a:xfrm>
        </p:spPr>
        <p:txBody>
          <a:bodyPr/>
          <a:lstStyle>
            <a:lvl1pPr>
              <a:defRPr>
                <a:solidFill>
                  <a:srgbClr val="291028"/>
                </a:solidFill>
              </a:defRPr>
            </a:lvl1pPr>
            <a:lvl2pPr>
              <a:defRPr>
                <a:solidFill>
                  <a:srgbClr val="291028"/>
                </a:solidFill>
              </a:defRPr>
            </a:lvl2pPr>
            <a:lvl3pPr>
              <a:defRPr>
                <a:solidFill>
                  <a:srgbClr val="291028"/>
                </a:solidFill>
              </a:defRPr>
            </a:lvl3pPr>
            <a:lvl4pPr>
              <a:defRPr>
                <a:solidFill>
                  <a:srgbClr val="291028"/>
                </a:solidFill>
              </a:defRPr>
            </a:lvl4pPr>
            <a:lvl5pPr>
              <a:defRPr>
                <a:solidFill>
                  <a:srgbClr val="2910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4">
            <a:extLst>
              <a:ext uri="{FF2B5EF4-FFF2-40B4-BE49-F238E27FC236}">
                <a16:creationId xmlns:a16="http://schemas.microsoft.com/office/drawing/2014/main" id="{749A1AF8-AB87-FD3A-1854-A931BDD0E690}"/>
              </a:ext>
            </a:extLst>
          </p:cNvPr>
          <p:cNvSpPr>
            <a:spLocks noGrp="1" noChangeArrowheads="1"/>
          </p:cNvSpPr>
          <p:nvPr>
            <p:ph type="dt" sz="half" idx="2"/>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ea typeface="+mn-ea"/>
              </a:defRPr>
            </a:lvl1pPr>
          </a:lstStyle>
          <a:p>
            <a:pPr>
              <a:defRPr/>
            </a:pPr>
            <a:endParaRPr lang="en-US"/>
          </a:p>
        </p:txBody>
      </p:sp>
      <p:sp>
        <p:nvSpPr>
          <p:cNvPr id="11" name="Rectangle 5">
            <a:extLst>
              <a:ext uri="{FF2B5EF4-FFF2-40B4-BE49-F238E27FC236}">
                <a16:creationId xmlns:a16="http://schemas.microsoft.com/office/drawing/2014/main" id="{84882C52-7FB2-6329-2FC9-0403BE42A737}"/>
              </a:ext>
            </a:extLst>
          </p:cNvPr>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mn-ea"/>
              </a:defRPr>
            </a:lvl1pPr>
          </a:lstStyle>
          <a:p>
            <a:pPr>
              <a:defRPr/>
            </a:pPr>
            <a:endParaRPr lang="en-US"/>
          </a:p>
        </p:txBody>
      </p:sp>
      <p:sp>
        <p:nvSpPr>
          <p:cNvPr id="12" name="Rectangle 6">
            <a:extLst>
              <a:ext uri="{FF2B5EF4-FFF2-40B4-BE49-F238E27FC236}">
                <a16:creationId xmlns:a16="http://schemas.microsoft.com/office/drawing/2014/main" id="{5A73AEB2-FF1D-3254-E57E-E0AEA752648C}"/>
              </a:ext>
            </a:extLst>
          </p:cNvPr>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E44FE0A-2C96-4A68-A7DC-1DF616CB8B7F}" type="slidenum">
              <a:rPr lang="en-US" altLang="en-US"/>
              <a:pPr/>
              <a:t>‹#›</a:t>
            </a:fld>
            <a:endParaRPr lang="en-US" altLang="en-US"/>
          </a:p>
        </p:txBody>
      </p:sp>
      <p:pic>
        <p:nvPicPr>
          <p:cNvPr id="2" name="Google Shape;87;p15">
            <a:extLst>
              <a:ext uri="{FF2B5EF4-FFF2-40B4-BE49-F238E27FC236}">
                <a16:creationId xmlns:a16="http://schemas.microsoft.com/office/drawing/2014/main" id="{30917AE0-A361-5223-D219-3D583D4B6E55}"/>
              </a:ext>
            </a:extLst>
          </p:cNvPr>
          <p:cNvPicPr preferRelativeResize="0">
            <a:picLocks noChangeAspect="1"/>
          </p:cNvPicPr>
          <p:nvPr userDrawn="1"/>
        </p:nvPicPr>
        <p:blipFill>
          <a:blip r:embed="rId3">
            <a:alphaModFix/>
          </a:blip>
          <a:stretch>
            <a:fillRect/>
          </a:stretch>
        </p:blipFill>
        <p:spPr>
          <a:xfrm>
            <a:off x="8547093" y="285746"/>
            <a:ext cx="444507" cy="479379"/>
          </a:xfrm>
          <a:prstGeom prst="rect">
            <a:avLst/>
          </a:prstGeom>
          <a:noFill/>
          <a:ln>
            <a:noFill/>
          </a:ln>
        </p:spPr>
      </p:pic>
    </p:spTree>
    <p:extLst>
      <p:ext uri="{BB962C8B-B14F-4D97-AF65-F5344CB8AC3E}">
        <p14:creationId xmlns:p14="http://schemas.microsoft.com/office/powerpoint/2010/main" val="66499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Small Side Title and Content">
    <p:spTree>
      <p:nvGrpSpPr>
        <p:cNvPr id="1" name=""/>
        <p:cNvGrpSpPr/>
        <p:nvPr/>
      </p:nvGrpSpPr>
      <p:grpSpPr>
        <a:xfrm>
          <a:off x="0" y="0"/>
          <a:ext cx="0" cy="0"/>
          <a:chOff x="0" y="0"/>
          <a:chExt cx="0" cy="0"/>
        </a:xfrm>
      </p:grpSpPr>
      <p:pic>
        <p:nvPicPr>
          <p:cNvPr id="9" name="Google Shape;44;p9">
            <a:extLst>
              <a:ext uri="{FF2B5EF4-FFF2-40B4-BE49-F238E27FC236}">
                <a16:creationId xmlns:a16="http://schemas.microsoft.com/office/drawing/2014/main" id="{C783FD3A-4385-F280-B141-03E116ECD7D6}"/>
              </a:ext>
            </a:extLst>
          </p:cNvPr>
          <p:cNvPicPr preferRelativeResize="0"/>
          <p:nvPr userDrawn="1"/>
        </p:nvPicPr>
        <p:blipFill rotWithShape="1">
          <a:blip r:embed="rId2">
            <a:alphaModFix/>
          </a:blip>
          <a:srcRect r="69999"/>
          <a:stretch/>
        </p:blipFill>
        <p:spPr>
          <a:xfrm>
            <a:off x="0" y="0"/>
            <a:ext cx="2743199" cy="5143501"/>
          </a:xfrm>
          <a:prstGeom prst="rect">
            <a:avLst/>
          </a:prstGeom>
          <a:noFill/>
          <a:ln>
            <a:noFill/>
          </a:ln>
        </p:spPr>
      </p:pic>
      <p:sp>
        <p:nvSpPr>
          <p:cNvPr id="7" name="Title 1"/>
          <p:cNvSpPr>
            <a:spLocks noGrp="1"/>
          </p:cNvSpPr>
          <p:nvPr>
            <p:ph type="title"/>
          </p:nvPr>
        </p:nvSpPr>
        <p:spPr>
          <a:xfrm>
            <a:off x="152400" y="761998"/>
            <a:ext cx="2438400" cy="3615702"/>
          </a:xfrm>
          <a:prstGeom prst="rect">
            <a:avLst/>
          </a:prstGeom>
        </p:spPr>
        <p:txBody>
          <a:bodyPr>
            <a:normAutofit/>
          </a:bodyPr>
          <a:lstStyle>
            <a:lvl1pPr algn="l">
              <a:defRPr sz="3000">
                <a:solidFill>
                  <a:srgbClr val="EA6C20"/>
                </a:solidFill>
              </a:defRPr>
            </a:lvl1pPr>
          </a:lstStyle>
          <a:p>
            <a:r>
              <a:rPr lang="en-US"/>
              <a:t>Click to edit Master title style</a:t>
            </a:r>
            <a:endParaRPr lang="en-US" dirty="0"/>
          </a:p>
        </p:txBody>
      </p:sp>
      <p:sp>
        <p:nvSpPr>
          <p:cNvPr id="8" name="Content Placeholder 2"/>
          <p:cNvSpPr>
            <a:spLocks noGrp="1"/>
          </p:cNvSpPr>
          <p:nvPr>
            <p:ph idx="1"/>
          </p:nvPr>
        </p:nvSpPr>
        <p:spPr>
          <a:xfrm>
            <a:off x="2971800" y="209550"/>
            <a:ext cx="5943600" cy="4005072"/>
          </a:xfrm>
        </p:spPr>
        <p:txBody>
          <a:bodyPr/>
          <a:lstStyle>
            <a:lvl1pPr>
              <a:defRPr>
                <a:solidFill>
                  <a:srgbClr val="291028"/>
                </a:solidFill>
              </a:defRPr>
            </a:lvl1pPr>
            <a:lvl2pPr>
              <a:defRPr>
                <a:solidFill>
                  <a:srgbClr val="291028"/>
                </a:solidFill>
              </a:defRPr>
            </a:lvl2pPr>
            <a:lvl3pPr>
              <a:defRPr>
                <a:solidFill>
                  <a:srgbClr val="291028"/>
                </a:solidFill>
              </a:defRPr>
            </a:lvl3pPr>
            <a:lvl4pPr>
              <a:defRPr>
                <a:solidFill>
                  <a:srgbClr val="291028"/>
                </a:solidFill>
              </a:defRPr>
            </a:lvl4pPr>
            <a:lvl5pPr>
              <a:defRPr>
                <a:solidFill>
                  <a:srgbClr val="2910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A162E4F-2787-EBD6-F3F1-425B67D1BA34}"/>
              </a:ext>
            </a:extLst>
          </p:cNvPr>
          <p:cNvSpPr>
            <a:spLocks noGrp="1"/>
          </p:cNvSpPr>
          <p:nvPr>
            <p:ph type="body" sz="half" idx="2" hasCustomPrompt="1"/>
          </p:nvPr>
        </p:nvSpPr>
        <p:spPr>
          <a:xfrm>
            <a:off x="2971800" y="4287371"/>
            <a:ext cx="5943600" cy="494179"/>
          </a:xfrm>
          <a:prstGeom prst="rect">
            <a:avLst/>
          </a:prstGeom>
        </p:spPr>
        <p:txBody>
          <a:bodyPr/>
          <a:lstStyle>
            <a:lvl1pPr marL="0" indent="0">
              <a:buNone/>
              <a:defRPr sz="1400">
                <a:solidFill>
                  <a:srgbClr val="2906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Subtitle</a:t>
            </a:r>
          </a:p>
        </p:txBody>
      </p:sp>
      <p:pic>
        <p:nvPicPr>
          <p:cNvPr id="13" name="Google Shape;49;p9">
            <a:extLst>
              <a:ext uri="{FF2B5EF4-FFF2-40B4-BE49-F238E27FC236}">
                <a16:creationId xmlns:a16="http://schemas.microsoft.com/office/drawing/2014/main" id="{718DAAAE-B9BB-CCD4-6DF5-97E32C0C4029}"/>
              </a:ext>
            </a:extLst>
          </p:cNvPr>
          <p:cNvPicPr preferRelativeResize="0"/>
          <p:nvPr userDrawn="1"/>
        </p:nvPicPr>
        <p:blipFill>
          <a:blip r:embed="rId3">
            <a:alphaModFix/>
          </a:blip>
          <a:stretch>
            <a:fillRect/>
          </a:stretch>
        </p:blipFill>
        <p:spPr>
          <a:xfrm>
            <a:off x="233277" y="4476750"/>
            <a:ext cx="1062123" cy="281950"/>
          </a:xfrm>
          <a:prstGeom prst="rect">
            <a:avLst/>
          </a:prstGeom>
          <a:noFill/>
          <a:ln>
            <a:noFill/>
          </a:ln>
        </p:spPr>
      </p:pic>
      <p:sp>
        <p:nvSpPr>
          <p:cNvPr id="2" name="Rectangle 4">
            <a:extLst>
              <a:ext uri="{FF2B5EF4-FFF2-40B4-BE49-F238E27FC236}">
                <a16:creationId xmlns:a16="http://schemas.microsoft.com/office/drawing/2014/main" id="{37D98B8E-9C9D-8CC8-413D-33CAAA36A229}"/>
              </a:ext>
            </a:extLst>
          </p:cNvPr>
          <p:cNvSpPr>
            <a:spLocks noGrp="1" noChangeArrowheads="1"/>
          </p:cNvSpPr>
          <p:nvPr>
            <p:ph type="dt" sz="half" idx="10"/>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EA6C20"/>
                </a:solidFill>
                <a:latin typeface="Arial" charset="0"/>
                <a:ea typeface="+mn-ea"/>
              </a:defRPr>
            </a:lvl1pPr>
          </a:lstStyle>
          <a:p>
            <a:pPr>
              <a:defRPr/>
            </a:pPr>
            <a:endParaRPr lang="en-US"/>
          </a:p>
        </p:txBody>
      </p:sp>
      <p:sp>
        <p:nvSpPr>
          <p:cNvPr id="3" name="Rectangle 5">
            <a:extLst>
              <a:ext uri="{FF2B5EF4-FFF2-40B4-BE49-F238E27FC236}">
                <a16:creationId xmlns:a16="http://schemas.microsoft.com/office/drawing/2014/main" id="{48CFCD3E-7933-50A3-0C5C-D668CA5AA23E}"/>
              </a:ext>
            </a:extLst>
          </p:cNvPr>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mn-ea"/>
              </a:defRPr>
            </a:lvl1pPr>
          </a:lstStyle>
          <a:p>
            <a:pPr>
              <a:defRPr/>
            </a:pPr>
            <a:endParaRPr lang="en-US"/>
          </a:p>
        </p:txBody>
      </p:sp>
      <p:sp>
        <p:nvSpPr>
          <p:cNvPr id="11" name="Rectangle 6">
            <a:extLst>
              <a:ext uri="{FF2B5EF4-FFF2-40B4-BE49-F238E27FC236}">
                <a16:creationId xmlns:a16="http://schemas.microsoft.com/office/drawing/2014/main" id="{31A5C369-2B49-D2D5-FA46-377DD43EDE81}"/>
              </a:ext>
            </a:extLst>
          </p:cNvPr>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E44FE0A-2C96-4A68-A7DC-1DF616CB8B7F}" type="slidenum">
              <a:rPr lang="en-US" altLang="en-US"/>
              <a:pPr/>
              <a:t>‹#›</a:t>
            </a:fld>
            <a:endParaRPr lang="en-US" altLang="en-US"/>
          </a:p>
        </p:txBody>
      </p:sp>
    </p:spTree>
    <p:extLst>
      <p:ext uri="{BB962C8B-B14F-4D97-AF65-F5344CB8AC3E}">
        <p14:creationId xmlns:p14="http://schemas.microsoft.com/office/powerpoint/2010/main" val="160110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Large Side Title and Content">
    <p:spTree>
      <p:nvGrpSpPr>
        <p:cNvPr id="1" name=""/>
        <p:cNvGrpSpPr/>
        <p:nvPr/>
      </p:nvGrpSpPr>
      <p:grpSpPr>
        <a:xfrm>
          <a:off x="0" y="0"/>
          <a:ext cx="0" cy="0"/>
          <a:chOff x="0" y="0"/>
          <a:chExt cx="0" cy="0"/>
        </a:xfrm>
      </p:grpSpPr>
      <p:pic>
        <p:nvPicPr>
          <p:cNvPr id="3" name="Google Shape;65;p12">
            <a:extLst>
              <a:ext uri="{FF2B5EF4-FFF2-40B4-BE49-F238E27FC236}">
                <a16:creationId xmlns:a16="http://schemas.microsoft.com/office/drawing/2014/main" id="{6F60DBCB-AF68-5775-FA5F-48E10CCE75D8}"/>
              </a:ext>
            </a:extLst>
          </p:cNvPr>
          <p:cNvPicPr preferRelativeResize="0"/>
          <p:nvPr userDrawn="1"/>
        </p:nvPicPr>
        <p:blipFill rotWithShape="1">
          <a:blip r:embed="rId2">
            <a:alphaModFix/>
          </a:blip>
          <a:srcRect r="49919"/>
          <a:stretch/>
        </p:blipFill>
        <p:spPr>
          <a:xfrm>
            <a:off x="0" y="0"/>
            <a:ext cx="4579277" cy="5143499"/>
          </a:xfrm>
          <a:prstGeom prst="rect">
            <a:avLst/>
          </a:prstGeom>
          <a:noFill/>
          <a:ln>
            <a:noFill/>
          </a:ln>
        </p:spPr>
      </p:pic>
      <p:sp>
        <p:nvSpPr>
          <p:cNvPr id="7" name="Title 1"/>
          <p:cNvSpPr>
            <a:spLocks noGrp="1"/>
          </p:cNvSpPr>
          <p:nvPr>
            <p:ph type="title"/>
          </p:nvPr>
        </p:nvSpPr>
        <p:spPr>
          <a:xfrm>
            <a:off x="152400" y="761998"/>
            <a:ext cx="4191000" cy="3615702"/>
          </a:xfrm>
          <a:prstGeom prst="rect">
            <a:avLst/>
          </a:prstGeom>
        </p:spPr>
        <p:txBody>
          <a:bodyPr>
            <a:normAutofit/>
          </a:bodyPr>
          <a:lstStyle>
            <a:lvl1pPr algn="l">
              <a:defRPr sz="3000">
                <a:solidFill>
                  <a:srgbClr val="EA6C20"/>
                </a:solidFill>
              </a:defRPr>
            </a:lvl1pPr>
          </a:lstStyle>
          <a:p>
            <a:r>
              <a:rPr lang="en-US"/>
              <a:t>Click to edit Master title style</a:t>
            </a:r>
            <a:endParaRPr lang="en-US" dirty="0"/>
          </a:p>
        </p:txBody>
      </p:sp>
      <p:sp>
        <p:nvSpPr>
          <p:cNvPr id="8" name="Content Placeholder 2"/>
          <p:cNvSpPr>
            <a:spLocks noGrp="1"/>
          </p:cNvSpPr>
          <p:nvPr>
            <p:ph idx="1"/>
          </p:nvPr>
        </p:nvSpPr>
        <p:spPr>
          <a:xfrm>
            <a:off x="4648199" y="209551"/>
            <a:ext cx="4267201" cy="4001620"/>
          </a:xfrm>
        </p:spPr>
        <p:txBody>
          <a:bodyPr/>
          <a:lstStyle>
            <a:lvl1pPr>
              <a:defRPr>
                <a:solidFill>
                  <a:srgbClr val="291028"/>
                </a:solidFill>
              </a:defRPr>
            </a:lvl1pPr>
            <a:lvl2pPr>
              <a:defRPr>
                <a:solidFill>
                  <a:srgbClr val="291028"/>
                </a:solidFill>
              </a:defRPr>
            </a:lvl2pPr>
            <a:lvl3pPr>
              <a:defRPr>
                <a:solidFill>
                  <a:srgbClr val="291028"/>
                </a:solidFill>
              </a:defRPr>
            </a:lvl3pPr>
            <a:lvl4pPr>
              <a:defRPr>
                <a:solidFill>
                  <a:srgbClr val="291028"/>
                </a:solidFill>
              </a:defRPr>
            </a:lvl4pPr>
            <a:lvl5pPr>
              <a:defRPr>
                <a:solidFill>
                  <a:srgbClr val="2910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A162E4F-2787-EBD6-F3F1-425B67D1BA34}"/>
              </a:ext>
            </a:extLst>
          </p:cNvPr>
          <p:cNvSpPr>
            <a:spLocks noGrp="1"/>
          </p:cNvSpPr>
          <p:nvPr>
            <p:ph type="body" sz="half" idx="2" hasCustomPrompt="1"/>
          </p:nvPr>
        </p:nvSpPr>
        <p:spPr>
          <a:xfrm>
            <a:off x="4648199" y="4287371"/>
            <a:ext cx="4267201" cy="494179"/>
          </a:xfrm>
          <a:prstGeom prst="rect">
            <a:avLst/>
          </a:prstGeom>
        </p:spPr>
        <p:txBody>
          <a:bodyPr/>
          <a:lstStyle>
            <a:lvl1pPr marL="0" indent="0">
              <a:buNone/>
              <a:defRPr sz="1400">
                <a:solidFill>
                  <a:srgbClr val="2906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Subtitle</a:t>
            </a:r>
          </a:p>
        </p:txBody>
      </p:sp>
      <p:pic>
        <p:nvPicPr>
          <p:cNvPr id="13" name="Google Shape;49;p9">
            <a:extLst>
              <a:ext uri="{FF2B5EF4-FFF2-40B4-BE49-F238E27FC236}">
                <a16:creationId xmlns:a16="http://schemas.microsoft.com/office/drawing/2014/main" id="{68E8C43E-68FE-3C5D-61B2-79F1B9A828D3}"/>
              </a:ext>
            </a:extLst>
          </p:cNvPr>
          <p:cNvPicPr preferRelativeResize="0"/>
          <p:nvPr userDrawn="1"/>
        </p:nvPicPr>
        <p:blipFill>
          <a:blip r:embed="rId3">
            <a:alphaModFix/>
          </a:blip>
          <a:stretch>
            <a:fillRect/>
          </a:stretch>
        </p:blipFill>
        <p:spPr>
          <a:xfrm>
            <a:off x="233277" y="4476750"/>
            <a:ext cx="1062123" cy="281950"/>
          </a:xfrm>
          <a:prstGeom prst="rect">
            <a:avLst/>
          </a:prstGeom>
          <a:noFill/>
          <a:ln>
            <a:noFill/>
          </a:ln>
        </p:spPr>
      </p:pic>
      <p:sp>
        <p:nvSpPr>
          <p:cNvPr id="2" name="Rectangle 4">
            <a:extLst>
              <a:ext uri="{FF2B5EF4-FFF2-40B4-BE49-F238E27FC236}">
                <a16:creationId xmlns:a16="http://schemas.microsoft.com/office/drawing/2014/main" id="{A1762645-DD1E-F07F-729B-08B06B2D5D3C}"/>
              </a:ext>
            </a:extLst>
          </p:cNvPr>
          <p:cNvSpPr>
            <a:spLocks noGrp="1" noChangeArrowheads="1"/>
          </p:cNvSpPr>
          <p:nvPr>
            <p:ph type="dt" sz="half" idx="10"/>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EA6C20"/>
                </a:solidFill>
                <a:latin typeface="Arial" charset="0"/>
                <a:ea typeface="+mn-ea"/>
              </a:defRPr>
            </a:lvl1pPr>
          </a:lstStyle>
          <a:p>
            <a:pPr>
              <a:defRPr/>
            </a:pPr>
            <a:endParaRPr lang="en-US"/>
          </a:p>
        </p:txBody>
      </p:sp>
      <p:sp>
        <p:nvSpPr>
          <p:cNvPr id="9" name="Rectangle 5">
            <a:extLst>
              <a:ext uri="{FF2B5EF4-FFF2-40B4-BE49-F238E27FC236}">
                <a16:creationId xmlns:a16="http://schemas.microsoft.com/office/drawing/2014/main" id="{CF75962F-DC37-A656-7380-E759C8F8A2A9}"/>
              </a:ext>
            </a:extLst>
          </p:cNvPr>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EA6C20"/>
                </a:solidFill>
                <a:latin typeface="Arial" charset="0"/>
                <a:ea typeface="+mn-ea"/>
              </a:defRPr>
            </a:lvl1pPr>
          </a:lstStyle>
          <a:p>
            <a:pPr>
              <a:defRPr/>
            </a:pPr>
            <a:endParaRPr lang="en-US"/>
          </a:p>
        </p:txBody>
      </p:sp>
      <p:sp>
        <p:nvSpPr>
          <p:cNvPr id="11" name="Rectangle 6">
            <a:extLst>
              <a:ext uri="{FF2B5EF4-FFF2-40B4-BE49-F238E27FC236}">
                <a16:creationId xmlns:a16="http://schemas.microsoft.com/office/drawing/2014/main" id="{F0B106CA-BFED-5F6D-3949-2607F7643CBC}"/>
              </a:ext>
            </a:extLst>
          </p:cNvPr>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E44FE0A-2C96-4A68-A7DC-1DF616CB8B7F}" type="slidenum">
              <a:rPr lang="en-US" altLang="en-US"/>
              <a:pPr/>
              <a:t>‹#›</a:t>
            </a:fld>
            <a:endParaRPr lang="en-US" altLang="en-US"/>
          </a:p>
        </p:txBody>
      </p:sp>
    </p:spTree>
    <p:extLst>
      <p:ext uri="{BB962C8B-B14F-4D97-AF65-F5344CB8AC3E}">
        <p14:creationId xmlns:p14="http://schemas.microsoft.com/office/powerpoint/2010/main" val="409193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Background Title and Content">
    <p:spTree>
      <p:nvGrpSpPr>
        <p:cNvPr id="1" name=""/>
        <p:cNvGrpSpPr/>
        <p:nvPr/>
      </p:nvGrpSpPr>
      <p:grpSpPr>
        <a:xfrm>
          <a:off x="0" y="0"/>
          <a:ext cx="0" cy="0"/>
          <a:chOff x="0" y="0"/>
          <a:chExt cx="0" cy="0"/>
        </a:xfrm>
      </p:grpSpPr>
      <p:pic>
        <p:nvPicPr>
          <p:cNvPr id="4" name="Google Shape;65;p12">
            <a:extLst>
              <a:ext uri="{FF2B5EF4-FFF2-40B4-BE49-F238E27FC236}">
                <a16:creationId xmlns:a16="http://schemas.microsoft.com/office/drawing/2014/main" id="{9F34682A-EBBF-CD7D-D505-4175E68F69AE}"/>
              </a:ext>
            </a:extLst>
          </p:cNvPr>
          <p:cNvPicPr preferRelativeResize="0"/>
          <p:nvPr userDrawn="1"/>
        </p:nvPicPr>
        <p:blipFill rotWithShape="1">
          <a:blip r:embed="rId2">
            <a:alphaModFix/>
          </a:blip>
          <a:srcRect l="1" r="-3"/>
          <a:stretch/>
        </p:blipFill>
        <p:spPr>
          <a:xfrm>
            <a:off x="0" y="0"/>
            <a:ext cx="9144000" cy="5143499"/>
          </a:xfrm>
          <a:prstGeom prst="rect">
            <a:avLst/>
          </a:prstGeom>
          <a:noFill/>
          <a:ln>
            <a:noFill/>
          </a:ln>
        </p:spPr>
      </p:pic>
      <p:sp>
        <p:nvSpPr>
          <p:cNvPr id="8" name="Content Placeholder 2"/>
          <p:cNvSpPr>
            <a:spLocks noGrp="1"/>
          </p:cNvSpPr>
          <p:nvPr>
            <p:ph idx="1"/>
          </p:nvPr>
        </p:nvSpPr>
        <p:spPr>
          <a:xfrm>
            <a:off x="228600" y="1124712"/>
            <a:ext cx="8229600" cy="3657600"/>
          </a:xfrm>
        </p:spPr>
        <p:txBody>
          <a:bodyPr/>
          <a:lstStyle>
            <a:lvl1pPr>
              <a:defRPr>
                <a:solidFill>
                  <a:srgbClr val="F7EED2"/>
                </a:solidFill>
              </a:defRPr>
            </a:lvl1pPr>
            <a:lvl2pPr>
              <a:defRPr>
                <a:solidFill>
                  <a:srgbClr val="F7EED2"/>
                </a:solidFill>
              </a:defRPr>
            </a:lvl2pPr>
            <a:lvl3pPr>
              <a:defRPr>
                <a:solidFill>
                  <a:srgbClr val="F7EED2"/>
                </a:solidFill>
              </a:defRPr>
            </a:lvl3pPr>
            <a:lvl4pPr>
              <a:defRPr>
                <a:solidFill>
                  <a:srgbClr val="F7EED2"/>
                </a:solidFill>
              </a:defRPr>
            </a:lvl4pPr>
            <a:lvl5pPr>
              <a:defRPr>
                <a:solidFill>
                  <a:srgbClr val="F7EE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4">
            <a:extLst>
              <a:ext uri="{FF2B5EF4-FFF2-40B4-BE49-F238E27FC236}">
                <a16:creationId xmlns:a16="http://schemas.microsoft.com/office/drawing/2014/main" id="{4F4CAA12-709D-5FC7-4105-F4633C88780B}"/>
              </a:ext>
            </a:extLst>
          </p:cNvPr>
          <p:cNvSpPr>
            <a:spLocks noGrp="1" noChangeArrowheads="1"/>
          </p:cNvSpPr>
          <p:nvPr>
            <p:ph type="dt" sz="half" idx="2"/>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EA6C20"/>
                </a:solidFill>
                <a:latin typeface="Arial" charset="0"/>
                <a:ea typeface="+mn-ea"/>
              </a:defRPr>
            </a:lvl1pPr>
          </a:lstStyle>
          <a:p>
            <a:pPr>
              <a:defRPr/>
            </a:pPr>
            <a:endParaRPr lang="en-US"/>
          </a:p>
        </p:txBody>
      </p:sp>
      <p:sp>
        <p:nvSpPr>
          <p:cNvPr id="3" name="Rectangle 5">
            <a:extLst>
              <a:ext uri="{FF2B5EF4-FFF2-40B4-BE49-F238E27FC236}">
                <a16:creationId xmlns:a16="http://schemas.microsoft.com/office/drawing/2014/main" id="{8F44506B-6D92-EA7C-CCB0-02EAC4E7849D}"/>
              </a:ext>
            </a:extLst>
          </p:cNvPr>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EA6C20"/>
                </a:solidFill>
                <a:latin typeface="Arial" charset="0"/>
                <a:ea typeface="+mn-ea"/>
              </a:defRPr>
            </a:lvl1pPr>
          </a:lstStyle>
          <a:p>
            <a:pPr>
              <a:defRPr/>
            </a:pPr>
            <a:endParaRPr lang="en-US"/>
          </a:p>
        </p:txBody>
      </p:sp>
      <p:sp>
        <p:nvSpPr>
          <p:cNvPr id="10" name="Rectangle 6">
            <a:extLst>
              <a:ext uri="{FF2B5EF4-FFF2-40B4-BE49-F238E27FC236}">
                <a16:creationId xmlns:a16="http://schemas.microsoft.com/office/drawing/2014/main" id="{33740400-6D93-8EC5-16F0-2CCD18A9A92D}"/>
              </a:ext>
            </a:extLst>
          </p:cNvPr>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EA6C20"/>
                </a:solidFill>
              </a:defRPr>
            </a:lvl1pPr>
          </a:lstStyle>
          <a:p>
            <a:fld id="{0E44FE0A-2C96-4A68-A7DC-1DF616CB8B7F}" type="slidenum">
              <a:rPr lang="en-US" altLang="en-US" smtClean="0"/>
              <a:pPr/>
              <a:t>‹#›</a:t>
            </a:fld>
            <a:endParaRPr lang="en-US" altLang="en-US"/>
          </a:p>
        </p:txBody>
      </p:sp>
      <p:sp>
        <p:nvSpPr>
          <p:cNvPr id="7" name="Title 1">
            <a:extLst>
              <a:ext uri="{FF2B5EF4-FFF2-40B4-BE49-F238E27FC236}">
                <a16:creationId xmlns:a16="http://schemas.microsoft.com/office/drawing/2014/main" id="{ECD872BC-0638-E207-9A0C-CD5AB480084F}"/>
              </a:ext>
            </a:extLst>
          </p:cNvPr>
          <p:cNvSpPr>
            <a:spLocks noGrp="1"/>
          </p:cNvSpPr>
          <p:nvPr>
            <p:ph type="title"/>
          </p:nvPr>
        </p:nvSpPr>
        <p:spPr>
          <a:xfrm>
            <a:off x="685800" y="57150"/>
            <a:ext cx="7772400" cy="914400"/>
          </a:xfrm>
          <a:prstGeom prst="rect">
            <a:avLst/>
          </a:prstGeom>
        </p:spPr>
        <p:txBody>
          <a:bodyPr anchor="ctr">
            <a:noAutofit/>
          </a:bodyPr>
          <a:lstStyle>
            <a:lvl1pPr algn="ctr">
              <a:defRPr sz="3000">
                <a:solidFill>
                  <a:srgbClr val="EA6C20"/>
                </a:solidFill>
              </a:defRPr>
            </a:lvl1pPr>
          </a:lstStyle>
          <a:p>
            <a:r>
              <a:rPr lang="en-US"/>
              <a:t>Click to edit Master title style</a:t>
            </a:r>
            <a:endParaRPr lang="en-US" dirty="0"/>
          </a:p>
        </p:txBody>
      </p:sp>
    </p:spTree>
    <p:extLst>
      <p:ext uri="{BB962C8B-B14F-4D97-AF65-F5344CB8AC3E}">
        <p14:creationId xmlns:p14="http://schemas.microsoft.com/office/powerpoint/2010/main" val="347726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Title and Side by Side Content">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7D548D9E-9586-03B1-D1AC-8727ED7B97E4}"/>
              </a:ext>
            </a:extLst>
          </p:cNvPr>
          <p:cNvSpPr>
            <a:spLocks noGrp="1" noChangeArrowheads="1"/>
          </p:cNvSpPr>
          <p:nvPr>
            <p:ph type="dt" sz="half" idx="2"/>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ea typeface="+mn-ea"/>
              </a:defRPr>
            </a:lvl1pPr>
          </a:lstStyle>
          <a:p>
            <a:pPr>
              <a:defRPr/>
            </a:pPr>
            <a:endParaRPr lang="en-US"/>
          </a:p>
        </p:txBody>
      </p:sp>
      <p:sp>
        <p:nvSpPr>
          <p:cNvPr id="9" name="Rectangle 5">
            <a:extLst>
              <a:ext uri="{FF2B5EF4-FFF2-40B4-BE49-F238E27FC236}">
                <a16:creationId xmlns:a16="http://schemas.microsoft.com/office/drawing/2014/main" id="{65C77A70-0A03-93F5-58AB-F175D26E07A1}"/>
              </a:ext>
            </a:extLst>
          </p:cNvPr>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mn-ea"/>
              </a:defRPr>
            </a:lvl1pPr>
          </a:lstStyle>
          <a:p>
            <a:pPr>
              <a:defRPr/>
            </a:pPr>
            <a:endParaRPr lang="en-US"/>
          </a:p>
        </p:txBody>
      </p:sp>
      <p:sp>
        <p:nvSpPr>
          <p:cNvPr id="12" name="Rectangle 6">
            <a:extLst>
              <a:ext uri="{FF2B5EF4-FFF2-40B4-BE49-F238E27FC236}">
                <a16:creationId xmlns:a16="http://schemas.microsoft.com/office/drawing/2014/main" id="{10301271-5ACE-B322-6F0D-3DECB44BBC34}"/>
              </a:ext>
            </a:extLst>
          </p:cNvPr>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E44FE0A-2C96-4A68-A7DC-1DF616CB8B7F}" type="slidenum">
              <a:rPr lang="en-US" altLang="en-US"/>
              <a:pPr/>
              <a:t>‹#›</a:t>
            </a:fld>
            <a:endParaRPr lang="en-US" altLang="en-US"/>
          </a:p>
        </p:txBody>
      </p:sp>
      <p:sp>
        <p:nvSpPr>
          <p:cNvPr id="13" name="Content Placeholder 2">
            <a:extLst>
              <a:ext uri="{FF2B5EF4-FFF2-40B4-BE49-F238E27FC236}">
                <a16:creationId xmlns:a16="http://schemas.microsoft.com/office/drawing/2014/main" id="{227D976B-1D51-1E45-5870-544F99B6EF3F}"/>
              </a:ext>
            </a:extLst>
          </p:cNvPr>
          <p:cNvSpPr>
            <a:spLocks noGrp="1"/>
          </p:cNvSpPr>
          <p:nvPr>
            <p:ph idx="1"/>
          </p:nvPr>
        </p:nvSpPr>
        <p:spPr>
          <a:xfrm>
            <a:off x="228600" y="1123950"/>
            <a:ext cx="4267200" cy="3657600"/>
          </a:xfrm>
        </p:spPr>
        <p:txBody>
          <a:bodyPr/>
          <a:lstStyle>
            <a:lvl1pPr>
              <a:defRPr>
                <a:solidFill>
                  <a:srgbClr val="291028"/>
                </a:solidFill>
              </a:defRPr>
            </a:lvl1pPr>
            <a:lvl2pPr>
              <a:defRPr>
                <a:solidFill>
                  <a:srgbClr val="291028"/>
                </a:solidFill>
              </a:defRPr>
            </a:lvl2pPr>
            <a:lvl3pPr>
              <a:defRPr>
                <a:solidFill>
                  <a:srgbClr val="291028"/>
                </a:solidFill>
              </a:defRPr>
            </a:lvl3pPr>
            <a:lvl4pPr>
              <a:defRPr>
                <a:solidFill>
                  <a:srgbClr val="291028"/>
                </a:solidFill>
              </a:defRPr>
            </a:lvl4pPr>
            <a:lvl5pPr>
              <a:defRPr>
                <a:solidFill>
                  <a:srgbClr val="2910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C0DC0CFD-3112-AF0C-5220-1EAE5E7AEEE9}"/>
              </a:ext>
            </a:extLst>
          </p:cNvPr>
          <p:cNvSpPr>
            <a:spLocks noGrp="1"/>
          </p:cNvSpPr>
          <p:nvPr>
            <p:ph idx="13"/>
          </p:nvPr>
        </p:nvSpPr>
        <p:spPr>
          <a:xfrm>
            <a:off x="4648200" y="1124712"/>
            <a:ext cx="4267200" cy="3657600"/>
          </a:xfrm>
        </p:spPr>
        <p:txBody>
          <a:bodyPr/>
          <a:lstStyle>
            <a:lvl1pPr>
              <a:defRPr>
                <a:solidFill>
                  <a:srgbClr val="291028"/>
                </a:solidFill>
              </a:defRPr>
            </a:lvl1pPr>
            <a:lvl2pPr>
              <a:defRPr>
                <a:solidFill>
                  <a:srgbClr val="291028"/>
                </a:solidFill>
              </a:defRPr>
            </a:lvl2pPr>
            <a:lvl3pPr>
              <a:defRPr>
                <a:solidFill>
                  <a:srgbClr val="291028"/>
                </a:solidFill>
              </a:defRPr>
            </a:lvl3pPr>
            <a:lvl4pPr>
              <a:defRPr>
                <a:solidFill>
                  <a:srgbClr val="291028"/>
                </a:solidFill>
              </a:defRPr>
            </a:lvl4pPr>
            <a:lvl5pPr>
              <a:defRPr>
                <a:solidFill>
                  <a:srgbClr val="2910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oogle Shape;65;p12">
            <a:extLst>
              <a:ext uri="{FF2B5EF4-FFF2-40B4-BE49-F238E27FC236}">
                <a16:creationId xmlns:a16="http://schemas.microsoft.com/office/drawing/2014/main" id="{0BE23DD3-06F7-1E0F-71B7-B3458AC5FA10}"/>
              </a:ext>
            </a:extLst>
          </p:cNvPr>
          <p:cNvPicPr preferRelativeResize="0"/>
          <p:nvPr userDrawn="1"/>
        </p:nvPicPr>
        <p:blipFill rotWithShape="1">
          <a:blip r:embed="rId2">
            <a:alphaModFix/>
          </a:blip>
          <a:srcRect l="1" r="-3" b="79378"/>
          <a:stretch/>
        </p:blipFill>
        <p:spPr>
          <a:xfrm>
            <a:off x="0" y="1"/>
            <a:ext cx="9144000" cy="971549"/>
          </a:xfrm>
          <a:prstGeom prst="rect">
            <a:avLst/>
          </a:prstGeom>
          <a:noFill/>
          <a:ln>
            <a:noFill/>
          </a:ln>
        </p:spPr>
      </p:pic>
      <p:sp>
        <p:nvSpPr>
          <p:cNvPr id="7" name="Title 1">
            <a:extLst>
              <a:ext uri="{FF2B5EF4-FFF2-40B4-BE49-F238E27FC236}">
                <a16:creationId xmlns:a16="http://schemas.microsoft.com/office/drawing/2014/main" id="{FC1F0A75-A0B6-E933-364A-DF35B1837DF3}"/>
              </a:ext>
            </a:extLst>
          </p:cNvPr>
          <p:cNvSpPr>
            <a:spLocks noGrp="1"/>
          </p:cNvSpPr>
          <p:nvPr>
            <p:ph type="title"/>
          </p:nvPr>
        </p:nvSpPr>
        <p:spPr>
          <a:xfrm>
            <a:off x="685800" y="57150"/>
            <a:ext cx="7696200" cy="914400"/>
          </a:xfrm>
          <a:prstGeom prst="rect">
            <a:avLst/>
          </a:prstGeom>
        </p:spPr>
        <p:txBody>
          <a:bodyPr anchor="ctr">
            <a:noAutofit/>
          </a:bodyPr>
          <a:lstStyle>
            <a:lvl1pPr algn="ctr">
              <a:defRPr sz="3000">
                <a:solidFill>
                  <a:srgbClr val="EA6C20"/>
                </a:solidFill>
              </a:defRPr>
            </a:lvl1pPr>
          </a:lstStyle>
          <a:p>
            <a:r>
              <a:rPr lang="en-US"/>
              <a:t>Click to edit Master title style</a:t>
            </a:r>
            <a:endParaRPr lang="en-US" dirty="0"/>
          </a:p>
        </p:txBody>
      </p:sp>
      <p:pic>
        <p:nvPicPr>
          <p:cNvPr id="10" name="Google Shape;87;p15">
            <a:extLst>
              <a:ext uri="{FF2B5EF4-FFF2-40B4-BE49-F238E27FC236}">
                <a16:creationId xmlns:a16="http://schemas.microsoft.com/office/drawing/2014/main" id="{65D71FA8-7E13-E1AD-664A-38C4519952CF}"/>
              </a:ext>
            </a:extLst>
          </p:cNvPr>
          <p:cNvPicPr preferRelativeResize="0">
            <a:picLocks noChangeAspect="1"/>
          </p:cNvPicPr>
          <p:nvPr userDrawn="1"/>
        </p:nvPicPr>
        <p:blipFill>
          <a:blip r:embed="rId3">
            <a:alphaModFix/>
          </a:blip>
          <a:stretch>
            <a:fillRect/>
          </a:stretch>
        </p:blipFill>
        <p:spPr>
          <a:xfrm>
            <a:off x="8547093" y="285746"/>
            <a:ext cx="444507" cy="479379"/>
          </a:xfrm>
          <a:prstGeom prst="rect">
            <a:avLst/>
          </a:prstGeom>
          <a:noFill/>
          <a:ln>
            <a:noFill/>
          </a:ln>
        </p:spPr>
      </p:pic>
    </p:spTree>
    <p:extLst>
      <p:ext uri="{BB962C8B-B14F-4D97-AF65-F5344CB8AC3E}">
        <p14:creationId xmlns:p14="http://schemas.microsoft.com/office/powerpoint/2010/main" val="162855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Slide with Logo">
    <p:spTree>
      <p:nvGrpSpPr>
        <p:cNvPr id="1" name=""/>
        <p:cNvGrpSpPr/>
        <p:nvPr/>
      </p:nvGrpSpPr>
      <p:grpSpPr>
        <a:xfrm>
          <a:off x="0" y="0"/>
          <a:ext cx="0" cy="0"/>
          <a:chOff x="0" y="0"/>
          <a:chExt cx="0" cy="0"/>
        </a:xfrm>
      </p:grpSpPr>
      <p:pic>
        <p:nvPicPr>
          <p:cNvPr id="37" name="Google Shape;38;p7">
            <a:extLst>
              <a:ext uri="{FF2B5EF4-FFF2-40B4-BE49-F238E27FC236}">
                <a16:creationId xmlns:a16="http://schemas.microsoft.com/office/drawing/2014/main" id="{CD1F2091-F3C0-5E9E-FAA7-B4EF3EEF38CE}"/>
              </a:ext>
            </a:extLst>
          </p:cNvPr>
          <p:cNvPicPr preferRelativeResize="0"/>
          <p:nvPr userDrawn="1"/>
        </p:nvPicPr>
        <p:blipFill>
          <a:blip r:embed="rId2">
            <a:alphaModFix/>
          </a:blip>
          <a:stretch>
            <a:fillRect/>
          </a:stretch>
        </p:blipFill>
        <p:spPr>
          <a:xfrm>
            <a:off x="0" y="0"/>
            <a:ext cx="9143997" cy="5143493"/>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E6FC8D96-A928-7D5D-D45B-0E8ACEFB1B44}"/>
                  </a:ext>
                </a:extLst>
              </p14:cNvPr>
              <p14:cNvContentPartPr/>
              <p14:nvPr userDrawn="1"/>
            </p14:nvContentPartPr>
            <p14:xfrm>
              <a:off x="28260" y="44820"/>
              <a:ext cx="326160" cy="355680"/>
            </p14:xfrm>
          </p:contentPart>
        </mc:Choice>
        <mc:Fallback xmlns="">
          <p:pic>
            <p:nvPicPr>
              <p:cNvPr id="24" name="Ink 23">
                <a:extLst>
                  <a:ext uri="{FF2B5EF4-FFF2-40B4-BE49-F238E27FC236}">
                    <a16:creationId xmlns:a16="http://schemas.microsoft.com/office/drawing/2014/main" id="{E6FC8D96-A928-7D5D-D45B-0E8ACEFB1B44}"/>
                  </a:ext>
                </a:extLst>
              </p:cNvPr>
              <p:cNvPicPr/>
              <p:nvPr/>
            </p:nvPicPr>
            <p:blipFill>
              <a:blip r:embed="rId4"/>
              <a:stretch>
                <a:fillRect/>
              </a:stretch>
            </p:blipFill>
            <p:spPr>
              <a:xfrm>
                <a:off x="10620" y="27180"/>
                <a:ext cx="36180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D4751FA1-DD59-7DB4-9A93-4CCDCAECF971}"/>
                  </a:ext>
                </a:extLst>
              </p14:cNvPr>
              <p14:cNvContentPartPr/>
              <p14:nvPr userDrawn="1"/>
            </p14:nvContentPartPr>
            <p14:xfrm>
              <a:off x="28260" y="30780"/>
              <a:ext cx="25920" cy="44640"/>
            </p14:xfrm>
          </p:contentPart>
        </mc:Choice>
        <mc:Fallback xmlns="">
          <p:pic>
            <p:nvPicPr>
              <p:cNvPr id="25" name="Ink 24">
                <a:extLst>
                  <a:ext uri="{FF2B5EF4-FFF2-40B4-BE49-F238E27FC236}">
                    <a16:creationId xmlns:a16="http://schemas.microsoft.com/office/drawing/2014/main" id="{D4751FA1-DD59-7DB4-9A93-4CCDCAECF971}"/>
                  </a:ext>
                </a:extLst>
              </p:cNvPr>
              <p:cNvPicPr/>
              <p:nvPr/>
            </p:nvPicPr>
            <p:blipFill>
              <a:blip r:embed="rId6"/>
              <a:stretch>
                <a:fillRect/>
              </a:stretch>
            </p:blipFill>
            <p:spPr>
              <a:xfrm>
                <a:off x="10620" y="12780"/>
                <a:ext cx="61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Ink 27">
                <a:extLst>
                  <a:ext uri="{FF2B5EF4-FFF2-40B4-BE49-F238E27FC236}">
                    <a16:creationId xmlns:a16="http://schemas.microsoft.com/office/drawing/2014/main" id="{90B7C868-FD83-2B6C-9569-E6E2BDD10D4C}"/>
                  </a:ext>
                </a:extLst>
              </p14:cNvPr>
              <p14:cNvContentPartPr/>
              <p14:nvPr userDrawn="1"/>
            </p14:nvContentPartPr>
            <p14:xfrm>
              <a:off x="271260" y="26100"/>
              <a:ext cx="91080" cy="290880"/>
            </p14:xfrm>
          </p:contentPart>
        </mc:Choice>
        <mc:Fallback xmlns="">
          <p:pic>
            <p:nvPicPr>
              <p:cNvPr id="28" name="Ink 27">
                <a:extLst>
                  <a:ext uri="{FF2B5EF4-FFF2-40B4-BE49-F238E27FC236}">
                    <a16:creationId xmlns:a16="http://schemas.microsoft.com/office/drawing/2014/main" id="{90B7C868-FD83-2B6C-9569-E6E2BDD10D4C}"/>
                  </a:ext>
                </a:extLst>
              </p:cNvPr>
              <p:cNvPicPr/>
              <p:nvPr/>
            </p:nvPicPr>
            <p:blipFill>
              <a:blip r:embed="rId8"/>
              <a:stretch>
                <a:fillRect/>
              </a:stretch>
            </p:blipFill>
            <p:spPr>
              <a:xfrm>
                <a:off x="253260" y="8100"/>
                <a:ext cx="1267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78E6C0FB-477B-29FD-F831-B0AF505B95AF}"/>
                  </a:ext>
                </a:extLst>
              </p14:cNvPr>
              <p14:cNvContentPartPr/>
              <p14:nvPr userDrawn="1"/>
            </p14:nvContentPartPr>
            <p14:xfrm>
              <a:off x="26100" y="426060"/>
              <a:ext cx="341280" cy="689400"/>
            </p14:xfrm>
          </p:contentPart>
        </mc:Choice>
        <mc:Fallback xmlns="">
          <p:pic>
            <p:nvPicPr>
              <p:cNvPr id="29" name="Ink 28">
                <a:extLst>
                  <a:ext uri="{FF2B5EF4-FFF2-40B4-BE49-F238E27FC236}">
                    <a16:creationId xmlns:a16="http://schemas.microsoft.com/office/drawing/2014/main" id="{78E6C0FB-477B-29FD-F831-B0AF505B95AF}"/>
                  </a:ext>
                </a:extLst>
              </p:cNvPr>
              <p:cNvPicPr/>
              <p:nvPr/>
            </p:nvPicPr>
            <p:blipFill>
              <a:blip r:embed="rId10"/>
              <a:stretch>
                <a:fillRect/>
              </a:stretch>
            </p:blipFill>
            <p:spPr>
              <a:xfrm>
                <a:off x="8100" y="408060"/>
                <a:ext cx="37692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C76C4DB0-F09E-F94F-A8FA-7E7E6213DA58}"/>
                  </a:ext>
                </a:extLst>
              </p14:cNvPr>
              <p14:cNvContentPartPr/>
              <p14:nvPr userDrawn="1"/>
            </p14:nvContentPartPr>
            <p14:xfrm>
              <a:off x="328500" y="359460"/>
              <a:ext cx="70560" cy="115200"/>
            </p14:xfrm>
          </p:contentPart>
        </mc:Choice>
        <mc:Fallback xmlns="">
          <p:pic>
            <p:nvPicPr>
              <p:cNvPr id="30" name="Ink 29">
                <a:extLst>
                  <a:ext uri="{FF2B5EF4-FFF2-40B4-BE49-F238E27FC236}">
                    <a16:creationId xmlns:a16="http://schemas.microsoft.com/office/drawing/2014/main" id="{C76C4DB0-F09E-F94F-A8FA-7E7E6213DA58}"/>
                  </a:ext>
                </a:extLst>
              </p:cNvPr>
              <p:cNvPicPr/>
              <p:nvPr/>
            </p:nvPicPr>
            <p:blipFill>
              <a:blip r:embed="rId12"/>
              <a:stretch>
                <a:fillRect/>
              </a:stretch>
            </p:blipFill>
            <p:spPr>
              <a:xfrm>
                <a:off x="310500" y="341460"/>
                <a:ext cx="106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CA56A8FA-E048-A55E-CFD9-DCAF3BB1CB6A}"/>
                  </a:ext>
                </a:extLst>
              </p14:cNvPr>
              <p14:cNvContentPartPr/>
              <p14:nvPr userDrawn="1"/>
            </p14:nvContentPartPr>
            <p14:xfrm>
              <a:off x="452340" y="370260"/>
              <a:ext cx="1638000" cy="113040"/>
            </p14:xfrm>
          </p:contentPart>
        </mc:Choice>
        <mc:Fallback xmlns="">
          <p:pic>
            <p:nvPicPr>
              <p:cNvPr id="32" name="Ink 31">
                <a:extLst>
                  <a:ext uri="{FF2B5EF4-FFF2-40B4-BE49-F238E27FC236}">
                    <a16:creationId xmlns:a16="http://schemas.microsoft.com/office/drawing/2014/main" id="{CA56A8FA-E048-A55E-CFD9-DCAF3BB1CB6A}"/>
                  </a:ext>
                </a:extLst>
              </p:cNvPr>
              <p:cNvPicPr/>
              <p:nvPr/>
            </p:nvPicPr>
            <p:blipFill>
              <a:blip r:embed="rId14"/>
              <a:stretch>
                <a:fillRect/>
              </a:stretch>
            </p:blipFill>
            <p:spPr>
              <a:xfrm>
                <a:off x="434340" y="352620"/>
                <a:ext cx="1673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Ink 32">
                <a:extLst>
                  <a:ext uri="{FF2B5EF4-FFF2-40B4-BE49-F238E27FC236}">
                    <a16:creationId xmlns:a16="http://schemas.microsoft.com/office/drawing/2014/main" id="{9759B39E-D02C-EC7B-0FB2-ACD8CE541C33}"/>
                  </a:ext>
                </a:extLst>
              </p14:cNvPr>
              <p14:cNvContentPartPr/>
              <p14:nvPr userDrawn="1"/>
            </p14:nvContentPartPr>
            <p14:xfrm>
              <a:off x="1349460" y="29340"/>
              <a:ext cx="150840" cy="87480"/>
            </p14:xfrm>
          </p:contentPart>
        </mc:Choice>
        <mc:Fallback xmlns="">
          <p:pic>
            <p:nvPicPr>
              <p:cNvPr id="33" name="Ink 32">
                <a:extLst>
                  <a:ext uri="{FF2B5EF4-FFF2-40B4-BE49-F238E27FC236}">
                    <a16:creationId xmlns:a16="http://schemas.microsoft.com/office/drawing/2014/main" id="{9759B39E-D02C-EC7B-0FB2-ACD8CE541C33}"/>
                  </a:ext>
                </a:extLst>
              </p:cNvPr>
              <p:cNvPicPr/>
              <p:nvPr/>
            </p:nvPicPr>
            <p:blipFill>
              <a:blip r:embed="rId16"/>
              <a:stretch>
                <a:fillRect/>
              </a:stretch>
            </p:blipFill>
            <p:spPr>
              <a:xfrm>
                <a:off x="1331460" y="11700"/>
                <a:ext cx="186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a:extLst>
                  <a:ext uri="{FF2B5EF4-FFF2-40B4-BE49-F238E27FC236}">
                    <a16:creationId xmlns:a16="http://schemas.microsoft.com/office/drawing/2014/main" id="{13153A62-0251-7054-C363-639BE1EA399F}"/>
                  </a:ext>
                </a:extLst>
              </p14:cNvPr>
              <p14:cNvContentPartPr/>
              <p14:nvPr userDrawn="1"/>
            </p14:nvContentPartPr>
            <p14:xfrm>
              <a:off x="1417500" y="416340"/>
              <a:ext cx="50400" cy="810000"/>
            </p14:xfrm>
          </p:contentPart>
        </mc:Choice>
        <mc:Fallback xmlns="">
          <p:pic>
            <p:nvPicPr>
              <p:cNvPr id="34" name="Ink 33">
                <a:extLst>
                  <a:ext uri="{FF2B5EF4-FFF2-40B4-BE49-F238E27FC236}">
                    <a16:creationId xmlns:a16="http://schemas.microsoft.com/office/drawing/2014/main" id="{13153A62-0251-7054-C363-639BE1EA399F}"/>
                  </a:ext>
                </a:extLst>
              </p:cNvPr>
              <p:cNvPicPr/>
              <p:nvPr/>
            </p:nvPicPr>
            <p:blipFill>
              <a:blip r:embed="rId18"/>
              <a:stretch>
                <a:fillRect/>
              </a:stretch>
            </p:blipFill>
            <p:spPr>
              <a:xfrm>
                <a:off x="1399860" y="398700"/>
                <a:ext cx="86040" cy="845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73825183-FB9A-2F60-730D-C2E21C4717AE}"/>
                  </a:ext>
                </a:extLst>
              </p14:cNvPr>
              <p14:cNvContentPartPr/>
              <p14:nvPr userDrawn="1"/>
            </p14:nvContentPartPr>
            <p14:xfrm>
              <a:off x="214020" y="1150020"/>
              <a:ext cx="1209240" cy="24120"/>
            </p14:xfrm>
          </p:contentPart>
        </mc:Choice>
        <mc:Fallback xmlns="">
          <p:pic>
            <p:nvPicPr>
              <p:cNvPr id="36" name="Ink 35">
                <a:extLst>
                  <a:ext uri="{FF2B5EF4-FFF2-40B4-BE49-F238E27FC236}">
                    <a16:creationId xmlns:a16="http://schemas.microsoft.com/office/drawing/2014/main" id="{73825183-FB9A-2F60-730D-C2E21C4717AE}"/>
                  </a:ext>
                </a:extLst>
              </p:cNvPr>
              <p:cNvPicPr/>
              <p:nvPr/>
            </p:nvPicPr>
            <p:blipFill>
              <a:blip r:embed="rId20"/>
              <a:stretch>
                <a:fillRect/>
              </a:stretch>
            </p:blipFill>
            <p:spPr>
              <a:xfrm>
                <a:off x="151380" y="1087020"/>
                <a:ext cx="1334880" cy="149760"/>
              </a:xfrm>
              <a:prstGeom prst="rect">
                <a:avLst/>
              </a:prstGeom>
            </p:spPr>
          </p:pic>
        </mc:Fallback>
      </mc:AlternateContent>
      <p:sp>
        <p:nvSpPr>
          <p:cNvPr id="2" name="Rectangle 4">
            <a:extLst>
              <a:ext uri="{FF2B5EF4-FFF2-40B4-BE49-F238E27FC236}">
                <a16:creationId xmlns:a16="http://schemas.microsoft.com/office/drawing/2014/main" id="{F74F4EA5-F49E-E1C7-8AAE-CCE21493273E}"/>
              </a:ext>
            </a:extLst>
          </p:cNvPr>
          <p:cNvSpPr>
            <a:spLocks noGrp="1" noChangeArrowheads="1"/>
          </p:cNvSpPr>
          <p:nvPr>
            <p:ph type="dt" sz="half" idx="2"/>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ea typeface="+mn-ea"/>
              </a:defRPr>
            </a:lvl1pPr>
          </a:lstStyle>
          <a:p>
            <a:pPr>
              <a:defRPr/>
            </a:pPr>
            <a:endParaRPr lang="en-US"/>
          </a:p>
        </p:txBody>
      </p:sp>
      <p:sp>
        <p:nvSpPr>
          <p:cNvPr id="3" name="Rectangle 5">
            <a:extLst>
              <a:ext uri="{FF2B5EF4-FFF2-40B4-BE49-F238E27FC236}">
                <a16:creationId xmlns:a16="http://schemas.microsoft.com/office/drawing/2014/main" id="{CDFDCB2C-7AA2-4948-CB86-1EEC28EBCE5B}"/>
              </a:ext>
            </a:extLst>
          </p:cNvPr>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245BC82F-1AF1-8EB9-640D-EEEE7DD6CFBB}"/>
              </a:ext>
            </a:extLst>
          </p:cNvPr>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E44FE0A-2C96-4A68-A7DC-1DF616CB8B7F}" type="slidenum">
              <a:rPr lang="en-US" altLang="en-US"/>
              <a:pPr/>
              <a:t>‹#›</a:t>
            </a:fld>
            <a:endParaRPr lang="en-US" altLang="en-US"/>
          </a:p>
        </p:txBody>
      </p:sp>
    </p:spTree>
    <p:extLst>
      <p:ext uri="{BB962C8B-B14F-4D97-AF65-F5344CB8AC3E}">
        <p14:creationId xmlns:p14="http://schemas.microsoft.com/office/powerpoint/2010/main" val="278092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B164380-3F0F-792B-47D3-48A0607F91DC}"/>
              </a:ext>
            </a:extLst>
          </p:cNvPr>
          <p:cNvSpPr>
            <a:spLocks noGrp="1" noChangeArrowheads="1"/>
          </p:cNvSpPr>
          <p:nvPr>
            <p:ph type="dt" sz="half" idx="2"/>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ea typeface="+mn-ea"/>
              </a:defRPr>
            </a:lvl1pPr>
          </a:lstStyle>
          <a:p>
            <a:pPr>
              <a:defRPr/>
            </a:pPr>
            <a:endParaRPr lang="en-US"/>
          </a:p>
        </p:txBody>
      </p:sp>
      <p:sp>
        <p:nvSpPr>
          <p:cNvPr id="4" name="Rectangle 5">
            <a:extLst>
              <a:ext uri="{FF2B5EF4-FFF2-40B4-BE49-F238E27FC236}">
                <a16:creationId xmlns:a16="http://schemas.microsoft.com/office/drawing/2014/main" id="{6BF7103F-3ADD-2BEA-7FC6-F749C197F2D5}"/>
              </a:ext>
            </a:extLst>
          </p:cNvPr>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mn-ea"/>
              </a:defRPr>
            </a:lvl1pPr>
          </a:lstStyle>
          <a:p>
            <a:pPr>
              <a:defRPr/>
            </a:pPr>
            <a:endParaRPr lang="en-US"/>
          </a:p>
        </p:txBody>
      </p:sp>
      <p:sp>
        <p:nvSpPr>
          <p:cNvPr id="5" name="Rectangle 6">
            <a:extLst>
              <a:ext uri="{FF2B5EF4-FFF2-40B4-BE49-F238E27FC236}">
                <a16:creationId xmlns:a16="http://schemas.microsoft.com/office/drawing/2014/main" id="{A6BB7554-F5B6-F61D-613A-BA814B98C29D}"/>
              </a:ext>
            </a:extLst>
          </p:cNvPr>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E44FE0A-2C96-4A68-A7DC-1DF616CB8B7F}" type="slidenum">
              <a:rPr lang="en-US" altLang="en-US"/>
              <a:pPr/>
              <a:t>‹#›</a:t>
            </a:fld>
            <a:endParaRPr lang="en-US" altLang="en-US"/>
          </a:p>
        </p:txBody>
      </p:sp>
    </p:spTree>
    <p:extLst>
      <p:ext uri="{BB962C8B-B14F-4D97-AF65-F5344CB8AC3E}">
        <p14:creationId xmlns:p14="http://schemas.microsoft.com/office/powerpoint/2010/main" val="319537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auto">
          <a:xfrm>
            <a:off x="228600" y="895350"/>
            <a:ext cx="868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4"/>
          <p:cNvSpPr>
            <a:spLocks noGrp="1" noChangeArrowheads="1"/>
          </p:cNvSpPr>
          <p:nvPr>
            <p:ph type="dt" sz="half" idx="2"/>
          </p:nvPr>
        </p:nvSpPr>
        <p:spPr bwMode="auto">
          <a:xfrm>
            <a:off x="228600" y="485775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ea typeface="+mn-ea"/>
              </a:defRPr>
            </a:lvl1pPr>
          </a:lstStyle>
          <a:p>
            <a:pPr>
              <a:defRPr/>
            </a:pPr>
            <a:endParaRPr lang="en-US"/>
          </a:p>
        </p:txBody>
      </p:sp>
      <p:sp>
        <p:nvSpPr>
          <p:cNvPr id="3" name="Rectangle 5"/>
          <p:cNvSpPr>
            <a:spLocks noGrp="1" noChangeArrowheads="1"/>
          </p:cNvSpPr>
          <p:nvPr>
            <p:ph type="ftr" sz="quarter" idx="3"/>
          </p:nvPr>
        </p:nvSpPr>
        <p:spPr bwMode="auto">
          <a:xfrm>
            <a:off x="3206750" y="48577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mn-ea"/>
              </a:defRPr>
            </a:lvl1pPr>
          </a:lstStyle>
          <a:p>
            <a:pPr>
              <a:defRPr/>
            </a:pPr>
            <a:endParaRPr lang="en-US"/>
          </a:p>
        </p:txBody>
      </p:sp>
      <p:sp>
        <p:nvSpPr>
          <p:cNvPr id="4" name="Rectangle 6"/>
          <p:cNvSpPr>
            <a:spLocks noGrp="1" noChangeArrowheads="1"/>
          </p:cNvSpPr>
          <p:nvPr>
            <p:ph type="sldNum" sz="quarter" idx="4"/>
          </p:nvPr>
        </p:nvSpPr>
        <p:spPr bwMode="auto">
          <a:xfrm>
            <a:off x="6946900" y="4857750"/>
            <a:ext cx="1968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E44FE0A-2C96-4A68-A7DC-1DF616CB8B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49" r:id="rId2"/>
    <p:sldLayoutId id="2147483650" r:id="rId3"/>
    <p:sldLayoutId id="2147483660" r:id="rId4"/>
    <p:sldLayoutId id="2147483661" r:id="rId5"/>
    <p:sldLayoutId id="2147483662" r:id="rId6"/>
    <p:sldLayoutId id="2147483680" r:id="rId7"/>
    <p:sldLayoutId id="2147483679" r:id="rId8"/>
    <p:sldLayoutId id="2147483659" r:id="rId9"/>
    <p:sldLayoutId id="2147483666" r:id="rId10"/>
  </p:sldLayoutIdLst>
  <p:txStyles>
    <p:titleStyle>
      <a:lvl1pPr algn="ctr" rtl="0" eaLnBrk="1" fontAlgn="base" hangingPunct="1">
        <a:spcBef>
          <a:spcPct val="0"/>
        </a:spcBef>
        <a:spcAft>
          <a:spcPct val="0"/>
        </a:spcAft>
        <a:defRPr sz="3300">
          <a:solidFill>
            <a:schemeClr val="tx2"/>
          </a:solidFill>
          <a:latin typeface="+mj-lt"/>
          <a:ea typeface="ＭＳ Ｐゴシック" charset="0"/>
          <a:cs typeface="+mj-cs"/>
        </a:defRPr>
      </a:lvl1pPr>
      <a:lvl2pPr algn="ctr" rtl="0" eaLnBrk="1" fontAlgn="base" hangingPunct="1">
        <a:spcBef>
          <a:spcPct val="0"/>
        </a:spcBef>
        <a:spcAft>
          <a:spcPct val="0"/>
        </a:spcAft>
        <a:defRPr sz="3300">
          <a:solidFill>
            <a:schemeClr val="tx2"/>
          </a:solidFill>
          <a:latin typeface="Arial" charset="0"/>
          <a:ea typeface="ＭＳ Ｐゴシック" charset="0"/>
        </a:defRPr>
      </a:lvl2pPr>
      <a:lvl3pPr algn="ctr" rtl="0" eaLnBrk="1" fontAlgn="base" hangingPunct="1">
        <a:spcBef>
          <a:spcPct val="0"/>
        </a:spcBef>
        <a:spcAft>
          <a:spcPct val="0"/>
        </a:spcAft>
        <a:defRPr sz="3300">
          <a:solidFill>
            <a:schemeClr val="tx2"/>
          </a:solidFill>
          <a:latin typeface="Arial" charset="0"/>
          <a:ea typeface="ＭＳ Ｐゴシック" charset="0"/>
        </a:defRPr>
      </a:lvl3pPr>
      <a:lvl4pPr algn="ctr" rtl="0" eaLnBrk="1" fontAlgn="base" hangingPunct="1">
        <a:spcBef>
          <a:spcPct val="0"/>
        </a:spcBef>
        <a:spcAft>
          <a:spcPct val="0"/>
        </a:spcAft>
        <a:defRPr sz="3300">
          <a:solidFill>
            <a:schemeClr val="tx2"/>
          </a:solidFill>
          <a:latin typeface="Arial" charset="0"/>
          <a:ea typeface="ＭＳ Ｐゴシック" charset="0"/>
        </a:defRPr>
      </a:lvl4pPr>
      <a:lvl5pPr algn="ctr" rtl="0" eaLnBrk="1" fontAlgn="base" hangingPunct="1">
        <a:spcBef>
          <a:spcPct val="0"/>
        </a:spcBef>
        <a:spcAft>
          <a:spcPct val="0"/>
        </a:spcAft>
        <a:defRPr sz="3300">
          <a:solidFill>
            <a:schemeClr val="tx2"/>
          </a:solidFill>
          <a:latin typeface="Arial" charset="0"/>
          <a:ea typeface="ＭＳ Ｐゴシック"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lnSpc>
          <a:spcPct val="110000"/>
        </a:lnSpc>
        <a:spcBef>
          <a:spcPct val="20000"/>
        </a:spcBef>
        <a:spcAft>
          <a:spcPct val="0"/>
        </a:spcAft>
        <a:buChar char="•"/>
        <a:defRPr sz="2200">
          <a:solidFill>
            <a:schemeClr val="tx1"/>
          </a:solidFill>
          <a:latin typeface="+mn-lt"/>
          <a:ea typeface="ＭＳ Ｐゴシック" charset="0"/>
          <a:cs typeface="+mn-cs"/>
        </a:defRPr>
      </a:lvl1pPr>
      <a:lvl2pPr marL="557213" indent="-214313" algn="l" rtl="0" eaLnBrk="1" fontAlgn="base" hangingPunct="1">
        <a:lnSpc>
          <a:spcPct val="110000"/>
        </a:lnSpc>
        <a:spcBef>
          <a:spcPct val="20000"/>
        </a:spcBef>
        <a:spcAft>
          <a:spcPct val="0"/>
        </a:spcAft>
        <a:buChar char="–"/>
        <a:defRPr sz="2000">
          <a:solidFill>
            <a:schemeClr val="tx1"/>
          </a:solidFill>
          <a:latin typeface="+mn-lt"/>
          <a:ea typeface="ＭＳ Ｐゴシック" charset="0"/>
        </a:defRPr>
      </a:lvl2pPr>
      <a:lvl3pPr marL="857250" indent="-171450" algn="l" rtl="0" eaLnBrk="1" fontAlgn="base" hangingPunct="1">
        <a:lnSpc>
          <a:spcPct val="110000"/>
        </a:lnSpc>
        <a:spcBef>
          <a:spcPct val="20000"/>
        </a:spcBef>
        <a:spcAft>
          <a:spcPct val="0"/>
        </a:spcAft>
        <a:buChar char="•"/>
        <a:defRPr sz="1800">
          <a:solidFill>
            <a:schemeClr val="tx1"/>
          </a:solidFill>
          <a:latin typeface="+mn-lt"/>
          <a:ea typeface="ＭＳ Ｐゴシック" charset="0"/>
        </a:defRPr>
      </a:lvl3pPr>
      <a:lvl4pPr marL="1200150" indent="-171450" algn="l" rtl="0" eaLnBrk="1" fontAlgn="base" hangingPunct="1">
        <a:lnSpc>
          <a:spcPct val="110000"/>
        </a:lnSpc>
        <a:spcBef>
          <a:spcPct val="20000"/>
        </a:spcBef>
        <a:spcAft>
          <a:spcPct val="0"/>
        </a:spcAft>
        <a:buChar char="–"/>
        <a:defRPr sz="1600">
          <a:solidFill>
            <a:schemeClr val="tx1"/>
          </a:solidFill>
          <a:latin typeface="+mn-lt"/>
          <a:ea typeface="ＭＳ Ｐゴシック" charset="0"/>
        </a:defRPr>
      </a:lvl4pPr>
      <a:lvl5pPr marL="1543050" indent="-171450" algn="l" rtl="0" eaLnBrk="1" fontAlgn="base" hangingPunct="1">
        <a:spcBef>
          <a:spcPct val="20000"/>
        </a:spcBef>
        <a:spcAft>
          <a:spcPct val="0"/>
        </a:spcAft>
        <a:buChar char="»"/>
        <a:defRPr sz="1400">
          <a:solidFill>
            <a:schemeClr val="tx1"/>
          </a:solidFill>
          <a:latin typeface="+mn-lt"/>
          <a:ea typeface="ＭＳ Ｐゴシック"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4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8BC4-606D-4615-E824-E3A97CD85E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FA24B5-DFE9-487B-6C39-C710F025558E}"/>
              </a:ext>
            </a:extLst>
          </p:cNvPr>
          <p:cNvSpPr>
            <a:spLocks noGrp="1"/>
          </p:cNvSpPr>
          <p:nvPr>
            <p:ph type="title"/>
          </p:nvPr>
        </p:nvSpPr>
        <p:spPr>
          <a:xfrm>
            <a:off x="685800" y="57150"/>
            <a:ext cx="7696200" cy="914400"/>
          </a:xfrm>
        </p:spPr>
        <p:txBody>
          <a:bodyPr/>
          <a:lstStyle/>
          <a:p>
            <a:r>
              <a:rPr lang="en-US" dirty="0"/>
              <a:t>What Is a Patent?</a:t>
            </a:r>
          </a:p>
        </p:txBody>
      </p:sp>
      <p:sp>
        <p:nvSpPr>
          <p:cNvPr id="2" name="Content Placeholder 1">
            <a:extLst>
              <a:ext uri="{FF2B5EF4-FFF2-40B4-BE49-F238E27FC236}">
                <a16:creationId xmlns:a16="http://schemas.microsoft.com/office/drawing/2014/main" id="{BE898092-7214-5AF6-10E6-4E999B47004D}"/>
              </a:ext>
            </a:extLst>
          </p:cNvPr>
          <p:cNvSpPr>
            <a:spLocks noGrp="1"/>
          </p:cNvSpPr>
          <p:nvPr>
            <p:ph idx="1"/>
          </p:nvPr>
        </p:nvSpPr>
        <p:spPr>
          <a:xfrm>
            <a:off x="228600" y="1028699"/>
            <a:ext cx="8686800" cy="3752851"/>
          </a:xfrm>
        </p:spPr>
        <p:txBody>
          <a:bodyPr>
            <a:normAutofit lnSpcReduction="10000"/>
          </a:bodyPr>
          <a:lstStyle/>
          <a:p>
            <a:r>
              <a:rPr lang="en-US" altLang="en-US" dirty="0"/>
              <a:t>A patent is a (reverse) monopoly granted for a specific period of time on an invention that is:</a:t>
            </a:r>
          </a:p>
          <a:p>
            <a:pPr lvl="1"/>
            <a:r>
              <a:rPr lang="en-US" altLang="en-US" dirty="0"/>
              <a:t>Novel  </a:t>
            </a:r>
          </a:p>
          <a:p>
            <a:pPr lvl="1"/>
            <a:r>
              <a:rPr lang="en-US" altLang="en-US" dirty="0"/>
              <a:t>Non-Obvious (to one skilled in the art)</a:t>
            </a:r>
          </a:p>
          <a:p>
            <a:pPr lvl="2"/>
            <a:r>
              <a:rPr lang="en-US" altLang="en-US" dirty="0"/>
              <a:t>Does not have to be pioneering</a:t>
            </a:r>
          </a:p>
          <a:p>
            <a:pPr lvl="2"/>
            <a:r>
              <a:rPr lang="en-US" altLang="en-US" dirty="0"/>
              <a:t>May be an improvement</a:t>
            </a:r>
          </a:p>
          <a:p>
            <a:pPr lvl="1"/>
            <a:r>
              <a:rPr lang="en-US" altLang="en-US" dirty="0"/>
              <a:t>Useful</a:t>
            </a:r>
          </a:p>
          <a:p>
            <a:r>
              <a:rPr lang="en-US" altLang="en-US" dirty="0"/>
              <a:t>(Reverse) Monopoly Term</a:t>
            </a:r>
          </a:p>
          <a:p>
            <a:pPr lvl="1"/>
            <a:r>
              <a:rPr lang="en-US" altLang="en-US" dirty="0"/>
              <a:t>Utility patents: 20 years from earliest priority date</a:t>
            </a:r>
          </a:p>
          <a:p>
            <a:pPr lvl="1"/>
            <a:r>
              <a:rPr lang="en-US" altLang="en-US" dirty="0"/>
              <a:t>Design patents: 15 years from date of issue</a:t>
            </a:r>
            <a:endParaRPr lang="en-US" dirty="0"/>
          </a:p>
        </p:txBody>
      </p:sp>
    </p:spTree>
    <p:extLst>
      <p:ext uri="{BB962C8B-B14F-4D97-AF65-F5344CB8AC3E}">
        <p14:creationId xmlns:p14="http://schemas.microsoft.com/office/powerpoint/2010/main" val="312673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0981B-9F70-0588-D710-840B3A5A35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DF37A5-A886-535E-1778-F5DD008F259E}"/>
              </a:ext>
            </a:extLst>
          </p:cNvPr>
          <p:cNvSpPr>
            <a:spLocks noGrp="1"/>
          </p:cNvSpPr>
          <p:nvPr>
            <p:ph type="title"/>
          </p:nvPr>
        </p:nvSpPr>
        <p:spPr>
          <a:xfrm>
            <a:off x="685800" y="57150"/>
            <a:ext cx="7696200" cy="914400"/>
          </a:xfrm>
        </p:spPr>
        <p:txBody>
          <a:bodyPr/>
          <a:lstStyle/>
          <a:p>
            <a:r>
              <a:rPr lang="en-US" altLang="en-US" dirty="0"/>
              <a:t>What Can Patents Protect?</a:t>
            </a:r>
            <a:endParaRPr lang="en-US" dirty="0"/>
          </a:p>
        </p:txBody>
      </p:sp>
      <p:sp>
        <p:nvSpPr>
          <p:cNvPr id="2" name="Content Placeholder 1">
            <a:extLst>
              <a:ext uri="{FF2B5EF4-FFF2-40B4-BE49-F238E27FC236}">
                <a16:creationId xmlns:a16="http://schemas.microsoft.com/office/drawing/2014/main" id="{9773DA19-71F9-5DC9-1A62-C3B609D5655B}"/>
              </a:ext>
            </a:extLst>
          </p:cNvPr>
          <p:cNvSpPr>
            <a:spLocks noGrp="1"/>
          </p:cNvSpPr>
          <p:nvPr>
            <p:ph idx="1"/>
          </p:nvPr>
        </p:nvSpPr>
        <p:spPr>
          <a:xfrm>
            <a:off x="228600" y="1028699"/>
            <a:ext cx="8686800" cy="3752851"/>
          </a:xfrm>
        </p:spPr>
        <p:txBody>
          <a:bodyPr>
            <a:normAutofit fontScale="92500" lnSpcReduction="10000"/>
          </a:bodyPr>
          <a:lstStyle/>
          <a:p>
            <a:r>
              <a:rPr lang="en-US" dirty="0"/>
              <a:t>Process/Method of Use</a:t>
            </a:r>
          </a:p>
          <a:p>
            <a:pPr lvl="1"/>
            <a:endParaRPr lang="en-US" dirty="0"/>
          </a:p>
          <a:p>
            <a:r>
              <a:rPr lang="en-US" dirty="0"/>
              <a:t>Machine/Apparatus</a:t>
            </a:r>
          </a:p>
          <a:p>
            <a:pPr lvl="1"/>
            <a:endParaRPr lang="en-US" dirty="0"/>
          </a:p>
          <a:p>
            <a:r>
              <a:rPr lang="en-US" dirty="0"/>
              <a:t>Composition of Matter/Product/Manufacture</a:t>
            </a:r>
          </a:p>
          <a:p>
            <a:pPr lvl="1"/>
            <a:endParaRPr lang="en-US" dirty="0"/>
          </a:p>
          <a:p>
            <a:r>
              <a:rPr lang="en-US" dirty="0"/>
              <a:t>Designs</a:t>
            </a:r>
          </a:p>
          <a:p>
            <a:pPr marL="0" indent="0">
              <a:buNone/>
            </a:pPr>
            <a:endParaRPr lang="en-US" dirty="0"/>
          </a:p>
          <a:p>
            <a:r>
              <a:rPr lang="en-US" dirty="0"/>
              <a:t>Must be Eligible Subject Matter (particularly in Pharmaceuticals and Computer Science, including AI/ML applications)</a:t>
            </a:r>
          </a:p>
        </p:txBody>
      </p:sp>
    </p:spTree>
    <p:extLst>
      <p:ext uri="{BB962C8B-B14F-4D97-AF65-F5344CB8AC3E}">
        <p14:creationId xmlns:p14="http://schemas.microsoft.com/office/powerpoint/2010/main" val="245700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8FA72-4F14-D76C-C5DD-786C4DC54D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5B380D-DE21-6CE4-5692-10158A040BEA}"/>
              </a:ext>
            </a:extLst>
          </p:cNvPr>
          <p:cNvSpPr>
            <a:spLocks noGrp="1"/>
          </p:cNvSpPr>
          <p:nvPr>
            <p:ph type="title"/>
          </p:nvPr>
        </p:nvSpPr>
        <p:spPr>
          <a:xfrm>
            <a:off x="685800" y="57150"/>
            <a:ext cx="7696200" cy="914400"/>
          </a:xfrm>
        </p:spPr>
        <p:txBody>
          <a:bodyPr/>
          <a:lstStyle/>
          <a:p>
            <a:r>
              <a:rPr lang="en-US" dirty="0">
                <a:latin typeface="Aptos" panose="020B0004020202020204" pitchFamily="34" charset="0"/>
              </a:rPr>
              <a:t>Major US Supreme Court Cases addressing Patent Eligibility</a:t>
            </a:r>
            <a:endParaRPr lang="en-US" dirty="0"/>
          </a:p>
        </p:txBody>
      </p:sp>
      <p:sp>
        <p:nvSpPr>
          <p:cNvPr id="2" name="Content Placeholder 1">
            <a:extLst>
              <a:ext uri="{FF2B5EF4-FFF2-40B4-BE49-F238E27FC236}">
                <a16:creationId xmlns:a16="http://schemas.microsoft.com/office/drawing/2014/main" id="{F6BDD0D7-AFE5-E606-B084-3348A45E8E05}"/>
              </a:ext>
            </a:extLst>
          </p:cNvPr>
          <p:cNvSpPr>
            <a:spLocks noGrp="1"/>
          </p:cNvSpPr>
          <p:nvPr>
            <p:ph idx="1"/>
          </p:nvPr>
        </p:nvSpPr>
        <p:spPr>
          <a:xfrm>
            <a:off x="228600" y="3967159"/>
            <a:ext cx="8686800" cy="1042991"/>
          </a:xfrm>
        </p:spPr>
        <p:txBody>
          <a:bodyPr>
            <a:normAutofit fontScale="85000" lnSpcReduction="20000"/>
          </a:bodyPr>
          <a:lstStyle/>
          <a:p>
            <a:pPr marL="0" indent="0">
              <a:buNone/>
            </a:pPr>
            <a:r>
              <a:rPr lang="en-US" sz="2000" dirty="0"/>
              <a:t>This led to a new era of Subject Matter Eligibility challenges, including:</a:t>
            </a:r>
          </a:p>
          <a:p>
            <a:r>
              <a:rPr lang="en-US" sz="1600" dirty="0">
                <a:solidFill>
                  <a:schemeClr val="tx1"/>
                </a:solidFill>
                <a:latin typeface="Aptos" panose="020B0004020202020204" pitchFamily="34" charset="0"/>
                <a:sym typeface="Wingdings" panose="05000000000000000000" pitchFamily="2" charset="2"/>
              </a:rPr>
              <a:t>Difficulties in patenting software (including AI/ML), business methods, and diagnostic/biotech inventions</a:t>
            </a:r>
          </a:p>
          <a:p>
            <a:r>
              <a:rPr lang="en-US" sz="1600" dirty="0">
                <a:solidFill>
                  <a:schemeClr val="tx1"/>
                </a:solidFill>
                <a:latin typeface="Aptos" panose="020B0004020202020204" pitchFamily="34" charset="0"/>
                <a:sym typeface="Wingdings" panose="05000000000000000000" pitchFamily="2" charset="2"/>
              </a:rPr>
              <a:t>Increases in third-party challenges to issued patents (Post-Grant Reviews in the US Patent Office) on eligibility grounds, as well as increased invalidity claims in Federal Courts</a:t>
            </a:r>
            <a:endParaRPr lang="en-US" sz="1600" dirty="0">
              <a:solidFill>
                <a:schemeClr val="tx1"/>
              </a:solidFill>
              <a:latin typeface="Aptos" panose="020B0004020202020204" pitchFamily="34" charset="0"/>
            </a:endParaRPr>
          </a:p>
        </p:txBody>
      </p:sp>
      <p:graphicFrame>
        <p:nvGraphicFramePr>
          <p:cNvPr id="4" name="Table 3">
            <a:extLst>
              <a:ext uri="{FF2B5EF4-FFF2-40B4-BE49-F238E27FC236}">
                <a16:creationId xmlns:a16="http://schemas.microsoft.com/office/drawing/2014/main" id="{2BC166DD-52C8-8491-CE17-D7015D901032}"/>
              </a:ext>
            </a:extLst>
          </p:cNvPr>
          <p:cNvGraphicFramePr>
            <a:graphicFrameLocks noGrp="1"/>
          </p:cNvGraphicFramePr>
          <p:nvPr>
            <p:extLst>
              <p:ext uri="{D42A27DB-BD31-4B8C-83A1-F6EECF244321}">
                <p14:modId xmlns:p14="http://schemas.microsoft.com/office/powerpoint/2010/main" val="1558427978"/>
              </p:ext>
            </p:extLst>
          </p:nvPr>
        </p:nvGraphicFramePr>
        <p:xfrm>
          <a:off x="228600" y="1028698"/>
          <a:ext cx="8686800" cy="2881313"/>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493439030"/>
                    </a:ext>
                  </a:extLst>
                </a:gridCol>
                <a:gridCol w="2895600">
                  <a:extLst>
                    <a:ext uri="{9D8B030D-6E8A-4147-A177-3AD203B41FA5}">
                      <a16:colId xmlns:a16="http://schemas.microsoft.com/office/drawing/2014/main" val="3679072743"/>
                    </a:ext>
                  </a:extLst>
                </a:gridCol>
                <a:gridCol w="3810000">
                  <a:extLst>
                    <a:ext uri="{9D8B030D-6E8A-4147-A177-3AD203B41FA5}">
                      <a16:colId xmlns:a16="http://schemas.microsoft.com/office/drawing/2014/main" val="3231503012"/>
                    </a:ext>
                  </a:extLst>
                </a:gridCol>
              </a:tblGrid>
              <a:tr h="709613">
                <a:tc>
                  <a:txBody>
                    <a:bodyPr/>
                    <a:lstStyle/>
                    <a:p>
                      <a:pPr algn="ctr"/>
                      <a:r>
                        <a:rPr lang="en-US" sz="1400" i="1" dirty="0">
                          <a:latin typeface="Aptos" panose="020B0004020202020204" pitchFamily="34" charset="0"/>
                        </a:rPr>
                        <a:t>Case</a:t>
                      </a:r>
                      <a:endParaRPr lang="en-US" dirty="0"/>
                    </a:p>
                  </a:txBody>
                  <a:tcPr/>
                </a:tc>
                <a:tc>
                  <a:txBody>
                    <a:bodyPr/>
                    <a:lstStyle/>
                    <a:p>
                      <a:pPr algn="ctr"/>
                      <a:r>
                        <a:rPr lang="en-US" sz="1400" dirty="0">
                          <a:latin typeface="Aptos" panose="020B0004020202020204" pitchFamily="34" charset="0"/>
                        </a:rPr>
                        <a:t>Invention</a:t>
                      </a:r>
                      <a:endParaRPr lang="en-US" dirty="0"/>
                    </a:p>
                  </a:txBody>
                  <a:tcPr/>
                </a:tc>
                <a:tc>
                  <a:txBody>
                    <a:bodyPr/>
                    <a:lstStyle/>
                    <a:p>
                      <a:pPr algn="ctr"/>
                      <a:r>
                        <a:rPr lang="en-US" sz="1400" dirty="0">
                          <a:latin typeface="Aptos" panose="020B0004020202020204" pitchFamily="34" charset="0"/>
                        </a:rPr>
                        <a:t>Patent Claims Held </a:t>
                      </a:r>
                      <a:r>
                        <a:rPr lang="en-US" sz="1400" u="sng" dirty="0">
                          <a:latin typeface="Aptos" panose="020B0004020202020204" pitchFamily="34" charset="0"/>
                        </a:rPr>
                        <a:t>Ineligible</a:t>
                      </a:r>
                      <a:r>
                        <a:rPr lang="en-US" sz="1400" dirty="0">
                          <a:latin typeface="Aptos" panose="020B0004020202020204" pitchFamily="34" charset="0"/>
                        </a:rPr>
                        <a:t> due to:</a:t>
                      </a:r>
                      <a:endParaRPr lang="en-US" dirty="0"/>
                    </a:p>
                  </a:txBody>
                  <a:tcPr/>
                </a:tc>
                <a:extLst>
                  <a:ext uri="{0D108BD9-81ED-4DB2-BD59-A6C34878D82A}">
                    <a16:rowId xmlns:a16="http://schemas.microsoft.com/office/drawing/2014/main" val="1709310999"/>
                  </a:ext>
                </a:extLst>
              </a:tr>
              <a:tr h="7096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i="1" dirty="0">
                          <a:latin typeface="Aptos" panose="020B0004020202020204" pitchFamily="34" charset="0"/>
                        </a:rPr>
                        <a:t>Mayo </a:t>
                      </a:r>
                      <a:r>
                        <a:rPr lang="en-US" sz="1400" b="0" i="0" dirty="0">
                          <a:latin typeface="Aptos" panose="020B0004020202020204" pitchFamily="34" charset="0"/>
                        </a:rPr>
                        <a:t>(2012)</a:t>
                      </a:r>
                      <a:endParaRPr lang="en-US" sz="1400" b="1" i="0" dirty="0">
                        <a:latin typeface="Aptos" panose="020B0004020202020204" pitchFamily="34" charset="0"/>
                      </a:endParaRPr>
                    </a:p>
                    <a:p>
                      <a:pPr algn="ctr"/>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latin typeface="Aptos" panose="020B0004020202020204" pitchFamily="34" charset="0"/>
                        </a:rPr>
                        <a:t>Diagnostic method </a:t>
                      </a:r>
                    </a:p>
                    <a:p>
                      <a:pPr algn="ct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Aptos" panose="020B0004020202020204" pitchFamily="34" charset="0"/>
                        </a:rPr>
                        <a:t>Claiming a natural correlation between drug metabolism and drug efficacy</a:t>
                      </a:r>
                    </a:p>
                    <a:p>
                      <a:endParaRPr lang="en-US" dirty="0"/>
                    </a:p>
                  </a:txBody>
                  <a:tcPr/>
                </a:tc>
                <a:extLst>
                  <a:ext uri="{0D108BD9-81ED-4DB2-BD59-A6C34878D82A}">
                    <a16:rowId xmlns:a16="http://schemas.microsoft.com/office/drawing/2014/main" val="3742546574"/>
                  </a:ext>
                </a:extLst>
              </a:tr>
              <a:tr h="7096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i="1" dirty="0">
                          <a:latin typeface="Aptos" panose="020B0004020202020204" pitchFamily="34" charset="0"/>
                        </a:rPr>
                        <a:t>Myriad </a:t>
                      </a:r>
                      <a:r>
                        <a:rPr lang="en-US" sz="1400" i="0" dirty="0">
                          <a:latin typeface="Aptos" panose="020B0004020202020204" pitchFamily="34" charset="0"/>
                        </a:rPr>
                        <a:t>(2013)</a:t>
                      </a:r>
                    </a:p>
                    <a:p>
                      <a:pPr algn="ctr"/>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latin typeface="Aptos" panose="020B0004020202020204" pitchFamily="34" charset="0"/>
                        </a:rPr>
                        <a:t>Isolated DNA coding for a human gene </a:t>
                      </a:r>
                    </a:p>
                    <a:p>
                      <a:pPr algn="ct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Claim </a:t>
                      </a:r>
                      <a:r>
                        <a:rPr lang="en-US" sz="1400" dirty="0">
                          <a:latin typeface="Aptos" panose="020B0004020202020204" pitchFamily="34" charset="0"/>
                        </a:rPr>
                        <a:t>encompasses a product of nature </a:t>
                      </a:r>
                    </a:p>
                    <a:p>
                      <a:endParaRPr lang="en-US" dirty="0"/>
                    </a:p>
                  </a:txBody>
                  <a:tcPr/>
                </a:tc>
                <a:extLst>
                  <a:ext uri="{0D108BD9-81ED-4DB2-BD59-A6C34878D82A}">
                    <a16:rowId xmlns:a16="http://schemas.microsoft.com/office/drawing/2014/main" val="1709753420"/>
                  </a:ext>
                </a:extLst>
              </a:tr>
              <a:tr h="7096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i="1" dirty="0">
                          <a:latin typeface="Aptos" panose="020B0004020202020204" pitchFamily="34" charset="0"/>
                        </a:rPr>
                        <a:t>Alice </a:t>
                      </a:r>
                      <a:r>
                        <a:rPr lang="en-US" sz="1400" b="0" i="0" dirty="0">
                          <a:latin typeface="Aptos" panose="020B0004020202020204" pitchFamily="34" charset="0"/>
                        </a:rPr>
                        <a:t>(2014)</a:t>
                      </a:r>
                    </a:p>
                    <a:p>
                      <a:pPr algn="ctr"/>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latin typeface="Aptos" panose="020B0004020202020204" pitchFamily="34" charset="0"/>
                        </a:rPr>
                        <a:t>Computer-implemented method for mitigating financial risk</a:t>
                      </a:r>
                    </a:p>
                    <a:p>
                      <a:pPr algn="ct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ptos" panose="020B0004020202020204" pitchFamily="34" charset="0"/>
                        </a:rPr>
                        <a:t>Claiming the Implementation of an abstract idea using a general-purpose computer</a:t>
                      </a:r>
                    </a:p>
                    <a:p>
                      <a:endParaRPr lang="en-US" dirty="0"/>
                    </a:p>
                  </a:txBody>
                  <a:tcPr/>
                </a:tc>
                <a:extLst>
                  <a:ext uri="{0D108BD9-81ED-4DB2-BD59-A6C34878D82A}">
                    <a16:rowId xmlns:a16="http://schemas.microsoft.com/office/drawing/2014/main" val="433117429"/>
                  </a:ext>
                </a:extLst>
              </a:tr>
            </a:tbl>
          </a:graphicData>
        </a:graphic>
      </p:graphicFrame>
    </p:spTree>
    <p:extLst>
      <p:ext uri="{BB962C8B-B14F-4D97-AF65-F5344CB8AC3E}">
        <p14:creationId xmlns:p14="http://schemas.microsoft.com/office/powerpoint/2010/main" val="337167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82206-CCB9-0501-520D-B63ED2DAE8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31F259-9D3E-B28A-1FC1-D49B191E5781}"/>
              </a:ext>
            </a:extLst>
          </p:cNvPr>
          <p:cNvSpPr>
            <a:spLocks noGrp="1"/>
          </p:cNvSpPr>
          <p:nvPr>
            <p:ph type="title"/>
          </p:nvPr>
        </p:nvSpPr>
        <p:spPr>
          <a:xfrm>
            <a:off x="685800" y="57150"/>
            <a:ext cx="7696200" cy="914400"/>
          </a:xfrm>
        </p:spPr>
        <p:txBody>
          <a:bodyPr/>
          <a:lstStyle/>
          <a:p>
            <a:r>
              <a:rPr lang="en-US" dirty="0">
                <a:latin typeface="Aptos" panose="020B0004020202020204" pitchFamily="34" charset="0"/>
              </a:rPr>
              <a:t>Recent Developments at the USPTO</a:t>
            </a:r>
            <a:endParaRPr lang="en-US" dirty="0"/>
          </a:p>
        </p:txBody>
      </p:sp>
      <p:sp>
        <p:nvSpPr>
          <p:cNvPr id="2" name="Content Placeholder 1">
            <a:extLst>
              <a:ext uri="{FF2B5EF4-FFF2-40B4-BE49-F238E27FC236}">
                <a16:creationId xmlns:a16="http://schemas.microsoft.com/office/drawing/2014/main" id="{2F6CFA7A-4A6F-8DC0-6B5A-E2FAD1CE9373}"/>
              </a:ext>
            </a:extLst>
          </p:cNvPr>
          <p:cNvSpPr>
            <a:spLocks noGrp="1"/>
          </p:cNvSpPr>
          <p:nvPr>
            <p:ph idx="1"/>
          </p:nvPr>
        </p:nvSpPr>
        <p:spPr>
          <a:xfrm>
            <a:off x="228600" y="1028699"/>
            <a:ext cx="8686800" cy="3829051"/>
          </a:xfrm>
        </p:spPr>
        <p:txBody>
          <a:bodyPr>
            <a:normAutofit/>
          </a:bodyPr>
          <a:lstStyle/>
          <a:p>
            <a:pPr>
              <a:spcAft>
                <a:spcPts val="600"/>
              </a:spcAft>
            </a:pPr>
            <a:r>
              <a:rPr lang="en-US" sz="2400" b="1" i="1" dirty="0">
                <a:solidFill>
                  <a:schemeClr val="tx1"/>
                </a:solidFill>
                <a:latin typeface="Aptos" panose="020B0004020202020204" pitchFamily="34" charset="0"/>
              </a:rPr>
              <a:t>Ex </a:t>
            </a:r>
            <a:r>
              <a:rPr lang="en-US" sz="2400" b="1" i="1" dirty="0" err="1">
                <a:solidFill>
                  <a:schemeClr val="tx1"/>
                </a:solidFill>
                <a:latin typeface="Aptos" panose="020B0004020202020204" pitchFamily="34" charset="0"/>
              </a:rPr>
              <a:t>Parte</a:t>
            </a:r>
            <a:r>
              <a:rPr lang="en-US" sz="2400" b="1" i="1" dirty="0">
                <a:solidFill>
                  <a:schemeClr val="tx1"/>
                </a:solidFill>
                <a:latin typeface="Aptos" panose="020B0004020202020204" pitchFamily="34" charset="0"/>
              </a:rPr>
              <a:t> Desjardins </a:t>
            </a:r>
            <a:r>
              <a:rPr lang="en-US" sz="2400" b="1" dirty="0">
                <a:solidFill>
                  <a:schemeClr val="tx1"/>
                </a:solidFill>
                <a:latin typeface="Aptos" panose="020B0004020202020204" pitchFamily="34" charset="0"/>
              </a:rPr>
              <a:t>(Sep. 2025): </a:t>
            </a:r>
            <a:r>
              <a:rPr lang="en-US" sz="2400" dirty="0">
                <a:solidFill>
                  <a:schemeClr val="tx1"/>
                </a:solidFill>
                <a:latin typeface="Aptos" panose="020B0004020202020204" pitchFamily="34" charset="0"/>
              </a:rPr>
              <a:t>Precedential decision holding that claims directed to </a:t>
            </a:r>
            <a:r>
              <a:rPr lang="en-US" sz="2400" dirty="0">
                <a:solidFill>
                  <a:srgbClr val="EA6C20"/>
                </a:solidFill>
                <a:latin typeface="Aptos" panose="020B0004020202020204" pitchFamily="34" charset="0"/>
              </a:rPr>
              <a:t>training a machine learning model </a:t>
            </a:r>
            <a:r>
              <a:rPr lang="en-US" sz="2400" dirty="0">
                <a:solidFill>
                  <a:schemeClr val="tx1"/>
                </a:solidFill>
                <a:latin typeface="Aptos" panose="020B0004020202020204" pitchFamily="34" charset="0"/>
              </a:rPr>
              <a:t>are </a:t>
            </a:r>
            <a:r>
              <a:rPr lang="en-US" sz="2400" b="1" dirty="0">
                <a:solidFill>
                  <a:srgbClr val="EA6C20"/>
                </a:solidFill>
                <a:latin typeface="Aptos" panose="020B0004020202020204" pitchFamily="34" charset="0"/>
              </a:rPr>
              <a:t>patent-eligible</a:t>
            </a:r>
            <a:r>
              <a:rPr lang="en-US" sz="2400" b="1" dirty="0">
                <a:solidFill>
                  <a:schemeClr val="tx1"/>
                </a:solidFill>
                <a:latin typeface="Aptos" panose="020B0004020202020204" pitchFamily="34" charset="0"/>
              </a:rPr>
              <a:t> </a:t>
            </a:r>
            <a:r>
              <a:rPr lang="en-US" sz="2400" b="1" dirty="0">
                <a:solidFill>
                  <a:srgbClr val="EA6C20"/>
                </a:solidFill>
                <a:latin typeface="Aptos" panose="020B0004020202020204" pitchFamily="34" charset="0"/>
              </a:rPr>
              <a:t>when</a:t>
            </a:r>
            <a:r>
              <a:rPr lang="en-US" sz="2400" b="1" dirty="0">
                <a:solidFill>
                  <a:schemeClr val="tx1"/>
                </a:solidFill>
                <a:latin typeface="Aptos" panose="020B0004020202020204" pitchFamily="34" charset="0"/>
              </a:rPr>
              <a:t> </a:t>
            </a:r>
            <a:r>
              <a:rPr lang="en-US" sz="2400" dirty="0">
                <a:solidFill>
                  <a:schemeClr val="tx1"/>
                </a:solidFill>
                <a:latin typeface="Aptos" panose="020B0004020202020204" pitchFamily="34" charset="0"/>
              </a:rPr>
              <a:t>they </a:t>
            </a:r>
            <a:r>
              <a:rPr lang="en-US" sz="2400" dirty="0">
                <a:solidFill>
                  <a:srgbClr val="EA6C20"/>
                </a:solidFill>
                <a:latin typeface="Aptos" panose="020B0004020202020204" pitchFamily="34" charset="0"/>
              </a:rPr>
              <a:t>integrate </a:t>
            </a:r>
            <a:r>
              <a:rPr lang="en-US" sz="2400" dirty="0">
                <a:solidFill>
                  <a:schemeClr val="tx1"/>
                </a:solidFill>
                <a:latin typeface="Aptos" panose="020B0004020202020204" pitchFamily="34" charset="0"/>
              </a:rPr>
              <a:t>a mathematical concept into</a:t>
            </a:r>
            <a:r>
              <a:rPr lang="en-US" sz="2400" dirty="0">
                <a:solidFill>
                  <a:srgbClr val="EA6C20"/>
                </a:solidFill>
                <a:latin typeface="Aptos" panose="020B0004020202020204" pitchFamily="34" charset="0"/>
              </a:rPr>
              <a:t> a practical application that </a:t>
            </a:r>
            <a:r>
              <a:rPr lang="en-US" sz="2400" b="1" dirty="0">
                <a:solidFill>
                  <a:srgbClr val="7030A0"/>
                </a:solidFill>
                <a:latin typeface="Aptos" panose="020B0004020202020204" pitchFamily="34" charset="0"/>
              </a:rPr>
              <a:t>improves how the model operates</a:t>
            </a:r>
            <a:endParaRPr lang="en-US" dirty="0"/>
          </a:p>
          <a:p>
            <a:pPr lvl="1">
              <a:spcAft>
                <a:spcPts val="600"/>
              </a:spcAft>
            </a:pPr>
            <a:r>
              <a:rPr lang="en-US" sz="1800" dirty="0">
                <a:solidFill>
                  <a:schemeClr val="tx1"/>
                </a:solidFill>
                <a:latin typeface="Aptos" panose="020B0004020202020204" pitchFamily="34" charset="0"/>
              </a:rPr>
              <a:t>Deciding panel included new USPTO Director Squires</a:t>
            </a:r>
          </a:p>
          <a:p>
            <a:pPr lvl="1">
              <a:spcAft>
                <a:spcPts val="600"/>
              </a:spcAft>
            </a:pPr>
            <a:r>
              <a:rPr lang="en-US" sz="1800" i="1" dirty="0">
                <a:latin typeface="Aptos" panose="020B0004020202020204" pitchFamily="34" charset="0"/>
              </a:rPr>
              <a:t>“Categorically excluding AI innovations from patent protection in the United States jeopardizes America’s leadership in this critical emerging technology.”</a:t>
            </a:r>
            <a:endParaRPr lang="en-US" sz="1800" i="1" dirty="0">
              <a:solidFill>
                <a:schemeClr val="tx1"/>
              </a:solidFill>
              <a:latin typeface="Aptos" panose="020B0004020202020204" pitchFamily="34" charset="0"/>
            </a:endParaRPr>
          </a:p>
          <a:p>
            <a:pPr lvl="1">
              <a:spcAft>
                <a:spcPts val="600"/>
              </a:spcAft>
            </a:pPr>
            <a:r>
              <a:rPr lang="en-US" sz="1800" dirty="0">
                <a:solidFill>
                  <a:schemeClr val="tx1"/>
                </a:solidFill>
                <a:latin typeface="Aptos" panose="020B0004020202020204" pitchFamily="34" charset="0"/>
              </a:rPr>
              <a:t>Decision subsequently integrated into Patent Examiners’ guidance manual</a:t>
            </a:r>
          </a:p>
        </p:txBody>
      </p:sp>
    </p:spTree>
    <p:extLst>
      <p:ext uri="{BB962C8B-B14F-4D97-AF65-F5344CB8AC3E}">
        <p14:creationId xmlns:p14="http://schemas.microsoft.com/office/powerpoint/2010/main" val="153210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A6E24-C35B-A652-2B9E-BC3246A005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E37963-DF6E-C582-AD62-C60A7EB83232}"/>
              </a:ext>
            </a:extLst>
          </p:cNvPr>
          <p:cNvSpPr>
            <a:spLocks noGrp="1"/>
          </p:cNvSpPr>
          <p:nvPr>
            <p:ph type="title"/>
          </p:nvPr>
        </p:nvSpPr>
        <p:spPr>
          <a:xfrm>
            <a:off x="685800" y="57150"/>
            <a:ext cx="7696200" cy="914400"/>
          </a:xfrm>
        </p:spPr>
        <p:txBody>
          <a:bodyPr/>
          <a:lstStyle/>
          <a:p>
            <a:r>
              <a:rPr lang="en-US" dirty="0">
                <a:latin typeface="Aptos" panose="020B0004020202020204" pitchFamily="34" charset="0"/>
              </a:rPr>
              <a:t>Recent Developments at the Federal Circuit</a:t>
            </a:r>
            <a:endParaRPr lang="en-US" dirty="0"/>
          </a:p>
        </p:txBody>
      </p:sp>
      <p:sp>
        <p:nvSpPr>
          <p:cNvPr id="2" name="Content Placeholder 1">
            <a:extLst>
              <a:ext uri="{FF2B5EF4-FFF2-40B4-BE49-F238E27FC236}">
                <a16:creationId xmlns:a16="http://schemas.microsoft.com/office/drawing/2014/main" id="{76674810-AEEA-4B32-D9B0-6588329E96C8}"/>
              </a:ext>
            </a:extLst>
          </p:cNvPr>
          <p:cNvSpPr>
            <a:spLocks noGrp="1"/>
          </p:cNvSpPr>
          <p:nvPr>
            <p:ph idx="1"/>
          </p:nvPr>
        </p:nvSpPr>
        <p:spPr>
          <a:xfrm>
            <a:off x="228600" y="1028699"/>
            <a:ext cx="8686800" cy="3829051"/>
          </a:xfrm>
        </p:spPr>
        <p:txBody>
          <a:bodyPr>
            <a:normAutofit fontScale="55000" lnSpcReduction="20000"/>
          </a:bodyPr>
          <a:lstStyle/>
          <a:p>
            <a:r>
              <a:rPr lang="en-US" sz="2400" b="1" i="1" dirty="0"/>
              <a:t>Constellation Designs LLC v. LG Electronics Inc. </a:t>
            </a:r>
            <a:r>
              <a:rPr lang="en-US" sz="2400" b="1" dirty="0"/>
              <a:t>(April 28, 2026): </a:t>
            </a:r>
          </a:p>
          <a:p>
            <a:r>
              <a:rPr lang="en-US" sz="2400" dirty="0">
                <a:solidFill>
                  <a:schemeClr val="tx1"/>
                </a:solidFill>
                <a:latin typeface="Times New Roman" panose="02020603050405020304" pitchFamily="18" charset="0"/>
                <a:cs typeface="Times New Roman" panose="02020603050405020304" pitchFamily="18" charset="0"/>
              </a:rPr>
              <a:t>The patented technology related to digital communication systems that use non-uniform “constellations” (i.e., visual representations of the relationship between digital bits and broadcast signals) to improve transmission capacity. </a:t>
            </a:r>
          </a:p>
          <a:p>
            <a:r>
              <a:rPr lang="en-US" sz="2400" b="1" dirty="0">
                <a:latin typeface="Times New Roman" panose="02020603050405020304" pitchFamily="18" charset="0"/>
                <a:cs typeface="Times New Roman" panose="02020603050405020304" pitchFamily="18" charset="0"/>
              </a:rPr>
              <a:t>The Optimization Claims: Ineligible as Result-Oriented</a:t>
            </a:r>
          </a:p>
          <a:p>
            <a:r>
              <a:rPr lang="en-US" sz="2400" dirty="0">
                <a:solidFill>
                  <a:schemeClr val="tx1"/>
                </a:solidFill>
                <a:latin typeface="Times New Roman" panose="02020603050405020304" pitchFamily="18" charset="0"/>
                <a:cs typeface="Times New Roman" panose="02020603050405020304" pitchFamily="18" charset="0"/>
              </a:rPr>
              <a:t>Key element claim language reciting a constellation “optimized for capacity using parallel decode capacity” was found to be drafted in a “result-oriented way” covering every possible method of achieving a constellation so optimized, without reciting how that optimization is to be achieved. While the patent described an iterative process with detailed steps for constructing a geometrically shaped constellation, the details were not in the claims.  The court said that the §101 inquiry focuses on the claim language itself.</a:t>
            </a:r>
          </a:p>
          <a:p>
            <a:r>
              <a:rPr lang="en-US" sz="2400" b="1" dirty="0">
                <a:latin typeface="Times New Roman" panose="02020603050405020304" pitchFamily="18" charset="0"/>
                <a:cs typeface="Times New Roman" panose="02020603050405020304" pitchFamily="18" charset="0"/>
              </a:rPr>
              <a:t>The Constellation Claims: Eligible as Specific Implementations</a:t>
            </a:r>
          </a:p>
          <a:p>
            <a:r>
              <a:rPr lang="en-US" sz="2400" dirty="0">
                <a:solidFill>
                  <a:schemeClr val="tx1"/>
                </a:solidFill>
                <a:latin typeface="Times New Roman" panose="02020603050405020304" pitchFamily="18" charset="0"/>
                <a:cs typeface="Times New Roman" panose="02020603050405020304" pitchFamily="18" charset="0"/>
              </a:rPr>
              <a:t>In contrast, the court said that the constellation claims were directed to solving a particular technological problem (overcoming capacity constraints to improve coding gains) by using a particular technological solution (specific, non-uniform constellations with overlapping constellation point locations).  More specifically, unequal spacing of the constellation’s point locations results in each constellation point carrying a different label, and at least two constellation points share the same location.  This is a counterintuitive structural feature flowing directly from the disclosed approach.</a:t>
            </a:r>
          </a:p>
          <a:p>
            <a:r>
              <a:rPr lang="en-US" sz="2400" b="1" dirty="0">
                <a:solidFill>
                  <a:schemeClr val="tx1"/>
                </a:solidFill>
                <a:latin typeface="Times New Roman" panose="02020603050405020304" pitchFamily="18" charset="0"/>
                <a:cs typeface="Times New Roman" panose="02020603050405020304" pitchFamily="18" charset="0"/>
              </a:rPr>
              <a:t>Key Take-aways: Result-Oriented Claiming Creates Eligibility Risk; Include Structural/Technological Features that Solve a Problem</a:t>
            </a:r>
          </a:p>
          <a:p>
            <a:r>
              <a:rPr lang="en-US" sz="2400" dirty="0">
                <a:solidFill>
                  <a:schemeClr val="tx1"/>
                </a:solidFill>
                <a:latin typeface="Times New Roman" panose="02020603050405020304" pitchFamily="18" charset="0"/>
                <a:cs typeface="Times New Roman" panose="02020603050405020304" pitchFamily="18" charset="0"/>
              </a:rPr>
              <a:t>Claims that define an invention solely by the result achieved, without reciting the specific method or structure through which that result is obtained, risk being characterized as directed to an abstract idea.</a:t>
            </a:r>
          </a:p>
        </p:txBody>
      </p:sp>
    </p:spTree>
    <p:extLst>
      <p:ext uri="{BB962C8B-B14F-4D97-AF65-F5344CB8AC3E}">
        <p14:creationId xmlns:p14="http://schemas.microsoft.com/office/powerpoint/2010/main" val="261513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52419-216E-8CE2-0D08-656C9EBC081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2C86B7-A1DE-0E35-904B-2AA1A013501A}"/>
              </a:ext>
            </a:extLst>
          </p:cNvPr>
          <p:cNvSpPr>
            <a:spLocks noGrp="1"/>
          </p:cNvSpPr>
          <p:nvPr>
            <p:ph idx="1"/>
          </p:nvPr>
        </p:nvSpPr>
        <p:spPr/>
        <p:txBody>
          <a:bodyPr/>
          <a:lstStyle/>
          <a:p>
            <a:r>
              <a:rPr lang="en-US" dirty="0"/>
              <a:t>Used to gain market entry</a:t>
            </a:r>
          </a:p>
          <a:p>
            <a:r>
              <a:rPr lang="en-US" dirty="0"/>
              <a:t>Used to gain market exclusion</a:t>
            </a:r>
          </a:p>
          <a:p>
            <a:r>
              <a:rPr lang="en-US" dirty="0"/>
              <a:t>Used as a marketing tool to promote unique aspects of an innovation</a:t>
            </a:r>
          </a:p>
          <a:p>
            <a:r>
              <a:rPr lang="en-US" dirty="0"/>
              <a:t>Sold or licensed, like other property</a:t>
            </a:r>
          </a:p>
          <a:p>
            <a:r>
              <a:rPr lang="en-US" altLang="en-US" dirty="0"/>
              <a:t>Generally considered the strongest form of Intellectual Property</a:t>
            </a:r>
            <a:endParaRPr lang="en-US" dirty="0"/>
          </a:p>
        </p:txBody>
      </p:sp>
      <p:sp>
        <p:nvSpPr>
          <p:cNvPr id="3" name="Title 2">
            <a:extLst>
              <a:ext uri="{FF2B5EF4-FFF2-40B4-BE49-F238E27FC236}">
                <a16:creationId xmlns:a16="http://schemas.microsoft.com/office/drawing/2014/main" id="{CC05AAE1-D7BF-9F98-B020-2CE6B5853192}"/>
              </a:ext>
            </a:extLst>
          </p:cNvPr>
          <p:cNvSpPr>
            <a:spLocks noGrp="1"/>
          </p:cNvSpPr>
          <p:nvPr>
            <p:ph type="title"/>
          </p:nvPr>
        </p:nvSpPr>
        <p:spPr/>
        <p:txBody>
          <a:bodyPr/>
          <a:lstStyle/>
          <a:p>
            <a:r>
              <a:rPr lang="en-US" altLang="en-US" dirty="0"/>
              <a:t>Why Obtain a Patent?</a:t>
            </a:r>
            <a:endParaRPr lang="en-US" dirty="0"/>
          </a:p>
        </p:txBody>
      </p:sp>
    </p:spTree>
    <p:extLst>
      <p:ext uri="{BB962C8B-B14F-4D97-AF65-F5344CB8AC3E}">
        <p14:creationId xmlns:p14="http://schemas.microsoft.com/office/powerpoint/2010/main" val="130633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6086A-0006-B766-0BEA-022ACF1E982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84A2D2-BF0F-97EB-BED6-6BD65F57070D}"/>
              </a:ext>
            </a:extLst>
          </p:cNvPr>
          <p:cNvSpPr>
            <a:spLocks noGrp="1"/>
          </p:cNvSpPr>
          <p:nvPr>
            <p:ph idx="1"/>
          </p:nvPr>
        </p:nvSpPr>
        <p:spPr/>
        <p:txBody>
          <a:bodyPr/>
          <a:lstStyle/>
          <a:p>
            <a:r>
              <a:rPr lang="en-US" altLang="en-US" dirty="0"/>
              <a:t>Seek patents on core technology advantage</a:t>
            </a:r>
          </a:p>
          <a:p>
            <a:r>
              <a:rPr lang="en-US" altLang="en-US" dirty="0"/>
              <a:t>Typically want to cover own products </a:t>
            </a:r>
            <a:r>
              <a:rPr lang="en-US" altLang="en-US" dirty="0">
                <a:latin typeface="Arial" panose="020B0604020202020204" pitchFamily="34" charset="0"/>
                <a:cs typeface="Arial" panose="020B0604020202020204" pitchFamily="34" charset="0"/>
              </a:rPr>
              <a:t>– </a:t>
            </a:r>
            <a:r>
              <a:rPr lang="en-US" altLang="en-US" dirty="0"/>
              <a:t>specifically the products that make money</a:t>
            </a:r>
          </a:p>
          <a:p>
            <a:r>
              <a:rPr lang="en-US" altLang="en-US" dirty="0"/>
              <a:t>Quality of patents is important</a:t>
            </a:r>
          </a:p>
          <a:p>
            <a:r>
              <a:rPr lang="en-US" altLang="en-US" dirty="0"/>
              <a:t>Searching is preferred, but not required</a:t>
            </a:r>
          </a:p>
          <a:p>
            <a:r>
              <a:rPr lang="en-US" altLang="en-US" dirty="0"/>
              <a:t>Searches may be performed online (Google Patents, </a:t>
            </a:r>
            <a:r>
              <a:rPr lang="en-US" altLang="en-US" dirty="0" err="1"/>
              <a:t>USPTO.gov</a:t>
            </a:r>
            <a:r>
              <a:rPr lang="en-US" altLang="en-US"/>
              <a:t>, etc.) or by using professional searchers</a:t>
            </a:r>
            <a:endParaRPr lang="en-US"/>
          </a:p>
        </p:txBody>
      </p:sp>
      <p:sp>
        <p:nvSpPr>
          <p:cNvPr id="3" name="Title 2">
            <a:extLst>
              <a:ext uri="{FF2B5EF4-FFF2-40B4-BE49-F238E27FC236}">
                <a16:creationId xmlns:a16="http://schemas.microsoft.com/office/drawing/2014/main" id="{9518FF7A-6673-96BF-D5C8-65332BFEB3B9}"/>
              </a:ext>
            </a:extLst>
          </p:cNvPr>
          <p:cNvSpPr>
            <a:spLocks noGrp="1"/>
          </p:cNvSpPr>
          <p:nvPr>
            <p:ph type="title"/>
          </p:nvPr>
        </p:nvSpPr>
        <p:spPr/>
        <p:txBody>
          <a:bodyPr/>
          <a:lstStyle/>
          <a:p>
            <a:r>
              <a:rPr lang="en-US"/>
              <a:t>What to Patent</a:t>
            </a:r>
          </a:p>
        </p:txBody>
      </p:sp>
    </p:spTree>
    <p:extLst>
      <p:ext uri="{BB962C8B-B14F-4D97-AF65-F5344CB8AC3E}">
        <p14:creationId xmlns:p14="http://schemas.microsoft.com/office/powerpoint/2010/main" val="288039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2EB16-87CE-D265-C529-437586D462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72BEF7-73E7-038D-8036-B51C8363F6FD}"/>
              </a:ext>
            </a:extLst>
          </p:cNvPr>
          <p:cNvSpPr>
            <a:spLocks noGrp="1"/>
          </p:cNvSpPr>
          <p:nvPr>
            <p:ph type="title"/>
          </p:nvPr>
        </p:nvSpPr>
        <p:spPr>
          <a:xfrm>
            <a:off x="685800" y="57150"/>
            <a:ext cx="7696200" cy="914400"/>
          </a:xfrm>
        </p:spPr>
        <p:txBody>
          <a:bodyPr/>
          <a:lstStyle/>
          <a:p>
            <a:r>
              <a:rPr lang="en-US"/>
              <a:t>Considerations for Patent Filing</a:t>
            </a:r>
          </a:p>
        </p:txBody>
      </p:sp>
      <p:sp>
        <p:nvSpPr>
          <p:cNvPr id="2" name="Content Placeholder 1">
            <a:extLst>
              <a:ext uri="{FF2B5EF4-FFF2-40B4-BE49-F238E27FC236}">
                <a16:creationId xmlns:a16="http://schemas.microsoft.com/office/drawing/2014/main" id="{F3EF35DA-9DE8-FD4D-3926-2ABC302A612E}"/>
              </a:ext>
            </a:extLst>
          </p:cNvPr>
          <p:cNvSpPr>
            <a:spLocks noGrp="1"/>
          </p:cNvSpPr>
          <p:nvPr>
            <p:ph idx="1"/>
          </p:nvPr>
        </p:nvSpPr>
        <p:spPr>
          <a:xfrm>
            <a:off x="228600" y="1028699"/>
            <a:ext cx="8686800" cy="3752851"/>
          </a:xfrm>
        </p:spPr>
        <p:txBody>
          <a:bodyPr>
            <a:normAutofit fontScale="77500" lnSpcReduction="20000"/>
          </a:bodyPr>
          <a:lstStyle/>
          <a:p>
            <a:r>
              <a:rPr lang="en-US"/>
              <a:t>Identify your valuable information</a:t>
            </a:r>
          </a:p>
          <a:p>
            <a:pPr lvl="1"/>
            <a:r>
              <a:rPr lang="en-US"/>
              <a:t>What sets you apart?</a:t>
            </a:r>
          </a:p>
          <a:p>
            <a:pPr lvl="1"/>
            <a:r>
              <a:rPr lang="en-US"/>
              <a:t>What is your core technology?</a:t>
            </a:r>
          </a:p>
          <a:p>
            <a:r>
              <a:rPr lang="en-US"/>
              <a:t>Ensure appropriate agreements are in place:</a:t>
            </a:r>
          </a:p>
          <a:p>
            <a:pPr lvl="1"/>
            <a:r>
              <a:rPr lang="en-US"/>
              <a:t>Ownership of inventions</a:t>
            </a:r>
          </a:p>
          <a:p>
            <a:pPr lvl="1"/>
            <a:r>
              <a:rPr lang="en-US"/>
              <a:t>NDAs</a:t>
            </a:r>
          </a:p>
          <a:p>
            <a:pPr lvl="1"/>
            <a:r>
              <a:rPr lang="en-US"/>
              <a:t>Joint Development Agreements</a:t>
            </a:r>
          </a:p>
          <a:p>
            <a:r>
              <a:rPr lang="en-US"/>
              <a:t>Patent application strategy:</a:t>
            </a:r>
          </a:p>
          <a:p>
            <a:pPr lvl="1"/>
            <a:r>
              <a:rPr lang="en-US"/>
              <a:t>Is the right to exclude worth disclosing your information?</a:t>
            </a:r>
          </a:p>
          <a:p>
            <a:pPr lvl="1"/>
            <a:r>
              <a:rPr lang="en-US"/>
              <a:t>Will others be able to reverse-engineer your product?</a:t>
            </a:r>
          </a:p>
          <a:p>
            <a:pPr lvl="1"/>
            <a:r>
              <a:rPr lang="en-US"/>
              <a:t>How quickly is the technology developing? (Will patent be old news by the time you obtain it?)</a:t>
            </a:r>
          </a:p>
          <a:p>
            <a:pPr lvl="1"/>
            <a:r>
              <a:rPr lang="en-US"/>
              <a:t>Do you need patents to attract investors, financing?</a:t>
            </a:r>
          </a:p>
        </p:txBody>
      </p:sp>
    </p:spTree>
    <p:extLst>
      <p:ext uri="{BB962C8B-B14F-4D97-AF65-F5344CB8AC3E}">
        <p14:creationId xmlns:p14="http://schemas.microsoft.com/office/powerpoint/2010/main" val="370347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D1C24-3E9C-CAD2-7824-37FDE8A7BA3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DC9F70-F3FD-98F3-47A4-A94F3C60C1C4}"/>
              </a:ext>
            </a:extLst>
          </p:cNvPr>
          <p:cNvSpPr>
            <a:spLocks noGrp="1"/>
          </p:cNvSpPr>
          <p:nvPr>
            <p:ph idx="1"/>
          </p:nvPr>
        </p:nvSpPr>
        <p:spPr/>
        <p:txBody>
          <a:bodyPr/>
          <a:lstStyle/>
          <a:p>
            <a:r>
              <a:rPr lang="en-US"/>
              <a:t>In general, in exchange for the monopoly being granted, the patent filer must fully disclose the invention details and clearly define the protection sought:</a:t>
            </a:r>
          </a:p>
          <a:p>
            <a:pPr lvl="1"/>
            <a:r>
              <a:rPr lang="en-US"/>
              <a:t>Background</a:t>
            </a:r>
          </a:p>
          <a:p>
            <a:pPr lvl="1"/>
            <a:r>
              <a:rPr lang="en-US"/>
              <a:t>Specification</a:t>
            </a:r>
          </a:p>
          <a:p>
            <a:pPr lvl="1"/>
            <a:r>
              <a:rPr lang="en-US"/>
              <a:t>Claims</a:t>
            </a:r>
          </a:p>
        </p:txBody>
      </p:sp>
      <p:sp>
        <p:nvSpPr>
          <p:cNvPr id="3" name="Title 2">
            <a:extLst>
              <a:ext uri="{FF2B5EF4-FFF2-40B4-BE49-F238E27FC236}">
                <a16:creationId xmlns:a16="http://schemas.microsoft.com/office/drawing/2014/main" id="{0DF4B0C8-6A75-697A-BE5B-959139CA2A95}"/>
              </a:ext>
            </a:extLst>
          </p:cNvPr>
          <p:cNvSpPr>
            <a:spLocks noGrp="1"/>
          </p:cNvSpPr>
          <p:nvPr>
            <p:ph type="title"/>
          </p:nvPr>
        </p:nvSpPr>
        <p:spPr/>
        <p:txBody>
          <a:bodyPr/>
          <a:lstStyle/>
          <a:p>
            <a:r>
              <a:rPr lang="en-US" sz="2400"/>
              <a:t>Requirements for a Patent Application</a:t>
            </a:r>
            <a:endParaRPr lang="en-US"/>
          </a:p>
        </p:txBody>
      </p:sp>
      <p:pic>
        <p:nvPicPr>
          <p:cNvPr id="4" name="Picture 3">
            <a:extLst>
              <a:ext uri="{FF2B5EF4-FFF2-40B4-BE49-F238E27FC236}">
                <a16:creationId xmlns:a16="http://schemas.microsoft.com/office/drawing/2014/main" id="{5973DCF1-7DF0-52D3-2276-D8C76C86E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401432"/>
            <a:ext cx="3515216" cy="1757608"/>
          </a:xfrm>
          <a:prstGeom prst="rect">
            <a:avLst/>
          </a:prstGeom>
        </p:spPr>
      </p:pic>
    </p:spTree>
    <p:extLst>
      <p:ext uri="{BB962C8B-B14F-4D97-AF65-F5344CB8AC3E}">
        <p14:creationId xmlns:p14="http://schemas.microsoft.com/office/powerpoint/2010/main" val="122429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1E44C-70F1-B70E-D932-C065CBC29C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8E0B1-6D8D-D11A-1D80-BD914A906FBC}"/>
              </a:ext>
            </a:extLst>
          </p:cNvPr>
          <p:cNvSpPr>
            <a:spLocks noGrp="1"/>
          </p:cNvSpPr>
          <p:nvPr>
            <p:ph idx="1"/>
          </p:nvPr>
        </p:nvSpPr>
        <p:spPr/>
        <p:txBody>
          <a:bodyPr>
            <a:normAutofit lnSpcReduction="10000"/>
          </a:bodyPr>
          <a:lstStyle/>
          <a:p>
            <a:r>
              <a:rPr lang="en-US"/>
              <a:t>Enablement</a:t>
            </a:r>
          </a:p>
          <a:p>
            <a:pPr lvl="1"/>
            <a:r>
              <a:rPr lang="en-US"/>
              <a:t>Must disclose sufficient detail to enable a </a:t>
            </a:r>
            <a:r>
              <a:rPr lang="en-US" u="sng"/>
              <a:t>person of ordinary skill in the art</a:t>
            </a:r>
            <a:r>
              <a:rPr lang="en-US"/>
              <a:t> to practice the invention</a:t>
            </a:r>
          </a:p>
          <a:p>
            <a:r>
              <a:rPr lang="en-US"/>
              <a:t>No “undue experimentation”</a:t>
            </a:r>
          </a:p>
          <a:p>
            <a:pPr lvl="1"/>
            <a:r>
              <a:rPr lang="en-US"/>
              <a:t>”Predictable arts," such as mechanical inventions and software inventions, very little description is required</a:t>
            </a:r>
          </a:p>
          <a:p>
            <a:pPr lvl="1"/>
            <a:r>
              <a:rPr lang="en-US"/>
              <a:t>Flow chart of a piece of software, for example, is adequate (source code not required)</a:t>
            </a:r>
          </a:p>
          <a:p>
            <a:pPr lvl="1"/>
            <a:r>
              <a:rPr lang="en-US"/>
              <a:t>“Unpredictable arts,” such as chemistry and pharmaceuticals, a very complete description is required</a:t>
            </a:r>
          </a:p>
        </p:txBody>
      </p:sp>
      <p:sp>
        <p:nvSpPr>
          <p:cNvPr id="3" name="Title 2">
            <a:extLst>
              <a:ext uri="{FF2B5EF4-FFF2-40B4-BE49-F238E27FC236}">
                <a16:creationId xmlns:a16="http://schemas.microsoft.com/office/drawing/2014/main" id="{B3BC3F3A-2974-BA3C-22DC-037045078647}"/>
              </a:ext>
            </a:extLst>
          </p:cNvPr>
          <p:cNvSpPr>
            <a:spLocks noGrp="1"/>
          </p:cNvSpPr>
          <p:nvPr>
            <p:ph type="title"/>
          </p:nvPr>
        </p:nvSpPr>
        <p:spPr/>
        <p:txBody>
          <a:bodyPr/>
          <a:lstStyle/>
          <a:p>
            <a:r>
              <a:rPr lang="en-US" altLang="en-US"/>
              <a:t>Patent Application Must Be Enabled</a:t>
            </a:r>
            <a:endParaRPr lang="en-US"/>
          </a:p>
        </p:txBody>
      </p:sp>
    </p:spTree>
    <p:extLst>
      <p:ext uri="{BB962C8B-B14F-4D97-AF65-F5344CB8AC3E}">
        <p14:creationId xmlns:p14="http://schemas.microsoft.com/office/powerpoint/2010/main" val="425085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4E15-5D32-CAC0-D8A6-78506C8B6FE2}"/>
              </a:ext>
            </a:extLst>
          </p:cNvPr>
          <p:cNvSpPr>
            <a:spLocks noGrp="1"/>
          </p:cNvSpPr>
          <p:nvPr>
            <p:ph type="title"/>
          </p:nvPr>
        </p:nvSpPr>
        <p:spPr>
          <a:xfrm>
            <a:off x="4328375" y="1276350"/>
            <a:ext cx="4422600" cy="1828800"/>
          </a:xfrm>
        </p:spPr>
        <p:txBody>
          <a:bodyPr>
            <a:noAutofit/>
          </a:bodyPr>
          <a:lstStyle/>
          <a:p>
            <a:r>
              <a:rPr lang="en-US" sz="2200" dirty="0"/>
              <a:t>Patent Bar Date Dangers, </a:t>
            </a:r>
            <a:br>
              <a:rPr lang="en-US" sz="2200" dirty="0"/>
            </a:br>
            <a:r>
              <a:rPr lang="en-US" sz="2200" dirty="0"/>
              <a:t>Provisional Applications, NDAs,</a:t>
            </a:r>
            <a:br>
              <a:rPr lang="en-US" sz="2200" dirty="0"/>
            </a:br>
            <a:r>
              <a:rPr lang="en-US" sz="2200" dirty="0"/>
              <a:t>Inventors and Patent Ownership,</a:t>
            </a:r>
            <a:br>
              <a:rPr lang="en-US" sz="2200" dirty="0"/>
            </a:br>
            <a:r>
              <a:rPr lang="en-US" sz="2200" dirty="0"/>
              <a:t>Copyright, and Trademark</a:t>
            </a:r>
          </a:p>
        </p:txBody>
      </p:sp>
      <p:sp>
        <p:nvSpPr>
          <p:cNvPr id="3" name="Subtitle 2">
            <a:extLst>
              <a:ext uri="{FF2B5EF4-FFF2-40B4-BE49-F238E27FC236}">
                <a16:creationId xmlns:a16="http://schemas.microsoft.com/office/drawing/2014/main" id="{19DA3755-FB5D-0771-1A13-CB19D2BADAAC}"/>
              </a:ext>
            </a:extLst>
          </p:cNvPr>
          <p:cNvSpPr>
            <a:spLocks noGrp="1"/>
          </p:cNvSpPr>
          <p:nvPr>
            <p:ph type="subTitle" idx="1"/>
          </p:nvPr>
        </p:nvSpPr>
        <p:spPr>
          <a:xfrm>
            <a:off x="4786975" y="3105150"/>
            <a:ext cx="3520800" cy="1100138"/>
          </a:xfrm>
        </p:spPr>
        <p:txBody>
          <a:bodyPr>
            <a:normAutofit fontScale="55000" lnSpcReduction="20000"/>
          </a:bodyPr>
          <a:lstStyle/>
          <a:p>
            <a:r>
              <a:rPr lang="en-US" dirty="0"/>
              <a:t>   Brooke Quist  |  Kevan Morgan</a:t>
            </a:r>
            <a:br>
              <a:rPr lang="en-US" dirty="0"/>
            </a:br>
            <a:r>
              <a:rPr lang="en-US" dirty="0"/>
              <a:t>(BrookeQ@SeedIP.com  |  KevanM@SeedIP.com)</a:t>
            </a:r>
            <a:br>
              <a:rPr lang="en-US" dirty="0"/>
            </a:br>
            <a:br>
              <a:rPr lang="en-US" dirty="0"/>
            </a:br>
            <a:r>
              <a:rPr lang="en-US" dirty="0"/>
              <a:t>Seed IP Law Group LLP</a:t>
            </a:r>
          </a:p>
          <a:p>
            <a:r>
              <a:rPr lang="en-US" dirty="0"/>
              <a:t>701 Fifth Avenue, Suite 5400</a:t>
            </a:r>
          </a:p>
          <a:p>
            <a:r>
              <a:rPr lang="en-US" dirty="0"/>
              <a:t>Seattle, WA  98104</a:t>
            </a:r>
          </a:p>
          <a:p>
            <a:r>
              <a:rPr lang="en-US" dirty="0"/>
              <a:t>(206) 622-4900</a:t>
            </a:r>
          </a:p>
          <a:p>
            <a:endParaRPr lang="en-US" dirty="0"/>
          </a:p>
        </p:txBody>
      </p:sp>
      <p:sp>
        <p:nvSpPr>
          <p:cNvPr id="8" name="Subtitle 2"/>
          <p:cNvSpPr txBox="1">
            <a:spLocks/>
          </p:cNvSpPr>
          <p:nvPr/>
        </p:nvSpPr>
        <p:spPr bwMode="auto">
          <a:xfrm>
            <a:off x="1485900" y="4090267"/>
            <a:ext cx="6172200" cy="31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lvl1pPr marL="0" indent="0" algn="l" rtl="0" eaLnBrk="0" fontAlgn="base" hangingPunct="0">
              <a:spcBef>
                <a:spcPct val="20000"/>
              </a:spcBef>
              <a:spcAft>
                <a:spcPct val="0"/>
              </a:spcAft>
              <a:buNone/>
              <a:defRPr sz="3600" i="1" cap="none" spc="200" baseline="0">
                <a:solidFill>
                  <a:schemeClr val="tx2"/>
                </a:solidFill>
                <a:latin typeface="+mj-lt"/>
                <a:ea typeface="ＭＳ Ｐゴシック" charset="0"/>
                <a:cs typeface="+mn-cs"/>
              </a:defRPr>
            </a:lvl1pPr>
            <a:lvl2pPr marL="457200" indent="0" algn="ctr" rtl="0" eaLnBrk="0" fontAlgn="base" hangingPunct="0">
              <a:spcBef>
                <a:spcPct val="20000"/>
              </a:spcBef>
              <a:spcAft>
                <a:spcPct val="0"/>
              </a:spcAft>
              <a:buNone/>
              <a:defRPr sz="24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fld id="{AFA4C283-185E-4767-923C-472D8BA732D7}" type="datetime4">
              <a:rPr lang="en-US" sz="1500" i="0" kern="0" baseline="0" smtClean="0"/>
              <a:t>June 10, 2026</a:t>
            </a:fld>
            <a:endParaRPr lang="en-US" sz="1500" i="0" kern="0" baseline="0" dirty="0"/>
          </a:p>
        </p:txBody>
      </p:sp>
    </p:spTree>
    <p:extLst>
      <p:ext uri="{BB962C8B-B14F-4D97-AF65-F5344CB8AC3E}">
        <p14:creationId xmlns:p14="http://schemas.microsoft.com/office/powerpoint/2010/main" val="276384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4E5D8-C616-3295-372B-D86D52ED997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8CA435-6B09-69E2-F619-2E2E7EE11054}"/>
              </a:ext>
            </a:extLst>
          </p:cNvPr>
          <p:cNvSpPr>
            <a:spLocks noGrp="1"/>
          </p:cNvSpPr>
          <p:nvPr>
            <p:ph idx="1"/>
          </p:nvPr>
        </p:nvSpPr>
        <p:spPr/>
        <p:txBody>
          <a:bodyPr/>
          <a:lstStyle/>
          <a:p>
            <a:r>
              <a:rPr lang="en-US"/>
              <a:t>Must provide a "written description" of the invention, sufficient to demonstrate that the inventor actually possessed the invention at the time of filing </a:t>
            </a:r>
          </a:p>
          <a:p>
            <a:r>
              <a:rPr lang="en-US"/>
              <a:t>Enablement </a:t>
            </a:r>
            <a:r>
              <a:rPr lang="mr-IN"/>
              <a:t>–</a:t>
            </a:r>
            <a:r>
              <a:rPr lang="en-US"/>
              <a:t> must describe the invention adequately to practice it</a:t>
            </a:r>
          </a:p>
          <a:p>
            <a:r>
              <a:rPr lang="en-US"/>
              <a:t>Written description </a:t>
            </a:r>
            <a:r>
              <a:rPr lang="mr-IN"/>
              <a:t>–</a:t>
            </a:r>
            <a:r>
              <a:rPr lang="en-US"/>
              <a:t> must disclose what is patented</a:t>
            </a:r>
          </a:p>
          <a:p>
            <a:r>
              <a:rPr lang="en-US"/>
              <a:t>Lots of examples help to expand written description</a:t>
            </a:r>
          </a:p>
        </p:txBody>
      </p:sp>
      <p:sp>
        <p:nvSpPr>
          <p:cNvPr id="3" name="Title 2">
            <a:extLst>
              <a:ext uri="{FF2B5EF4-FFF2-40B4-BE49-F238E27FC236}">
                <a16:creationId xmlns:a16="http://schemas.microsoft.com/office/drawing/2014/main" id="{84F55D61-BC96-6E1C-4F29-576EFCFB2C4F}"/>
              </a:ext>
            </a:extLst>
          </p:cNvPr>
          <p:cNvSpPr>
            <a:spLocks noGrp="1"/>
          </p:cNvSpPr>
          <p:nvPr>
            <p:ph type="title"/>
          </p:nvPr>
        </p:nvSpPr>
        <p:spPr/>
        <p:txBody>
          <a:bodyPr>
            <a:normAutofit fontScale="90000"/>
          </a:bodyPr>
          <a:lstStyle/>
          <a:p>
            <a:r>
              <a:rPr lang="en-US" altLang="en-US"/>
              <a:t>Patent Application Must Include a Complete Written Description</a:t>
            </a:r>
            <a:endParaRPr lang="en-US"/>
          </a:p>
        </p:txBody>
      </p:sp>
    </p:spTree>
    <p:extLst>
      <p:ext uri="{BB962C8B-B14F-4D97-AF65-F5344CB8AC3E}">
        <p14:creationId xmlns:p14="http://schemas.microsoft.com/office/powerpoint/2010/main" val="396699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83F31-6A6C-2BDD-D623-0CE55013268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71C9F0-742E-961A-7E19-320C41B60056}"/>
              </a:ext>
            </a:extLst>
          </p:cNvPr>
          <p:cNvSpPr>
            <a:spLocks noGrp="1"/>
          </p:cNvSpPr>
          <p:nvPr>
            <p:ph idx="1"/>
          </p:nvPr>
        </p:nvSpPr>
        <p:spPr/>
        <p:txBody>
          <a:bodyPr/>
          <a:lstStyle/>
          <a:p>
            <a:r>
              <a:rPr lang="en-US"/>
              <a:t>Preferably file before you have lost control of dissemination of information about your technology</a:t>
            </a:r>
          </a:p>
          <a:p>
            <a:r>
              <a:rPr lang="en-US"/>
              <a:t>What activities create patent filing concerns that could cause you to lose your patent rights to your invention?</a:t>
            </a:r>
          </a:p>
          <a:p>
            <a:pPr lvl="1"/>
            <a:r>
              <a:rPr lang="en-US"/>
              <a:t>Public Disclosure of the Invention</a:t>
            </a:r>
          </a:p>
          <a:p>
            <a:pPr lvl="1"/>
            <a:r>
              <a:rPr lang="en-US"/>
              <a:t>Sale of the Invention</a:t>
            </a:r>
          </a:p>
          <a:p>
            <a:pPr lvl="1"/>
            <a:r>
              <a:rPr lang="en-US"/>
              <a:t>Offer for Sale of the Invention</a:t>
            </a:r>
          </a:p>
        </p:txBody>
      </p:sp>
      <p:sp>
        <p:nvSpPr>
          <p:cNvPr id="3" name="Title 2">
            <a:extLst>
              <a:ext uri="{FF2B5EF4-FFF2-40B4-BE49-F238E27FC236}">
                <a16:creationId xmlns:a16="http://schemas.microsoft.com/office/drawing/2014/main" id="{C95B45D0-797E-DE91-7BD1-A10F8A2855E7}"/>
              </a:ext>
            </a:extLst>
          </p:cNvPr>
          <p:cNvSpPr>
            <a:spLocks noGrp="1"/>
          </p:cNvSpPr>
          <p:nvPr>
            <p:ph type="title"/>
          </p:nvPr>
        </p:nvSpPr>
        <p:spPr/>
        <p:txBody>
          <a:bodyPr>
            <a:normAutofit fontScale="90000"/>
          </a:bodyPr>
          <a:lstStyle/>
          <a:p>
            <a:r>
              <a:rPr lang="en-US" altLang="en-US"/>
              <a:t>When to Patent – </a:t>
            </a:r>
            <a:br>
              <a:rPr lang="en-US" altLang="en-US"/>
            </a:br>
            <a:r>
              <a:rPr lang="en-US" altLang="en-US"/>
              <a:t>Preparing A Patent Filing Strategy</a:t>
            </a:r>
            <a:endParaRPr lang="en-US"/>
          </a:p>
        </p:txBody>
      </p:sp>
    </p:spTree>
    <p:extLst>
      <p:ext uri="{BB962C8B-B14F-4D97-AF65-F5344CB8AC3E}">
        <p14:creationId xmlns:p14="http://schemas.microsoft.com/office/powerpoint/2010/main" val="76492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021FC-45C2-1D11-691B-CF12CDBF13D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AC020-D03B-B1B7-FD62-A899F44A005C}"/>
              </a:ext>
            </a:extLst>
          </p:cNvPr>
          <p:cNvSpPr>
            <a:spLocks noGrp="1"/>
          </p:cNvSpPr>
          <p:nvPr>
            <p:ph idx="1"/>
          </p:nvPr>
        </p:nvSpPr>
        <p:spPr/>
        <p:txBody>
          <a:bodyPr/>
          <a:lstStyle/>
          <a:p>
            <a:r>
              <a:rPr lang="en-US"/>
              <a:t>In the United States:</a:t>
            </a:r>
          </a:p>
          <a:p>
            <a:pPr lvl="1"/>
            <a:r>
              <a:rPr lang="en-US"/>
              <a:t>You must file your application within </a:t>
            </a:r>
            <a:r>
              <a:rPr lang="en-US" b="1" u="sng"/>
              <a:t>one year</a:t>
            </a:r>
            <a:r>
              <a:rPr lang="en-US"/>
              <a:t> from the date of your first disclosure, sale, or offer for sale</a:t>
            </a:r>
            <a:endParaRPr lang="en-US" u="sng">
              <a:solidFill>
                <a:srgbClr val="0066FF"/>
              </a:solidFill>
            </a:endParaRPr>
          </a:p>
          <a:p>
            <a:r>
              <a:rPr lang="en-US"/>
              <a:t>In most of the rest of the world:</a:t>
            </a:r>
          </a:p>
          <a:p>
            <a:pPr lvl="1"/>
            <a:r>
              <a:rPr lang="en-US"/>
              <a:t>You must file your application </a:t>
            </a:r>
            <a:r>
              <a:rPr lang="en-US" b="1" u="sng"/>
              <a:t>before</a:t>
            </a:r>
            <a:r>
              <a:rPr lang="en-US"/>
              <a:t> the date of your first disclosure, sale, or offer for sale</a:t>
            </a:r>
          </a:p>
          <a:p>
            <a:r>
              <a:rPr lang="en-US"/>
              <a:t>The United States joined the rest of the world in adopting a First-to-File rule</a:t>
            </a:r>
            <a:r>
              <a:rPr lang="en-US" altLang="en-US"/>
              <a:t> </a:t>
            </a:r>
            <a:r>
              <a:rPr lang="en-US" altLang="en-US">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w</a:t>
            </a:r>
            <a:r>
              <a:rPr lang="en-US"/>
              <a:t>e are no longer First-to-Invent, as we were in the past</a:t>
            </a:r>
          </a:p>
        </p:txBody>
      </p:sp>
      <p:sp>
        <p:nvSpPr>
          <p:cNvPr id="3" name="Title 2">
            <a:extLst>
              <a:ext uri="{FF2B5EF4-FFF2-40B4-BE49-F238E27FC236}">
                <a16:creationId xmlns:a16="http://schemas.microsoft.com/office/drawing/2014/main" id="{E30D0C49-7362-E4E2-A80F-CCB03EA3FBB2}"/>
              </a:ext>
            </a:extLst>
          </p:cNvPr>
          <p:cNvSpPr>
            <a:spLocks noGrp="1"/>
          </p:cNvSpPr>
          <p:nvPr>
            <p:ph type="title"/>
          </p:nvPr>
        </p:nvSpPr>
        <p:spPr/>
        <p:txBody>
          <a:bodyPr/>
          <a:lstStyle/>
          <a:p>
            <a:r>
              <a:rPr lang="en-US" altLang="en-US"/>
              <a:t>When to Patent</a:t>
            </a:r>
            <a:endParaRPr lang="en-US"/>
          </a:p>
        </p:txBody>
      </p:sp>
    </p:spTree>
    <p:extLst>
      <p:ext uri="{BB962C8B-B14F-4D97-AF65-F5344CB8AC3E}">
        <p14:creationId xmlns:p14="http://schemas.microsoft.com/office/powerpoint/2010/main" val="1726552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13DC6-19B0-FD41-8AEB-0BCB6416FF8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B2F45F-7754-6A3C-A69A-DD4556313143}"/>
              </a:ext>
            </a:extLst>
          </p:cNvPr>
          <p:cNvSpPr>
            <a:spLocks noGrp="1"/>
          </p:cNvSpPr>
          <p:nvPr>
            <p:ph idx="1"/>
          </p:nvPr>
        </p:nvSpPr>
        <p:spPr/>
        <p:txBody>
          <a:bodyPr/>
          <a:lstStyle/>
          <a:p>
            <a:r>
              <a:rPr lang="en-US"/>
              <a:t>If possible, always file before first public disclosure</a:t>
            </a:r>
          </a:p>
          <a:p>
            <a:pPr lvl="1"/>
            <a:r>
              <a:rPr lang="en-US"/>
              <a:t>Any non-confidential disclosure outside of your company is a public disclosure</a:t>
            </a:r>
          </a:p>
          <a:p>
            <a:r>
              <a:rPr lang="en-US"/>
              <a:t>If possible, always file before you have lost control of dissemination of information about your technology</a:t>
            </a:r>
          </a:p>
          <a:p>
            <a:r>
              <a:rPr lang="en-US"/>
              <a:t>Consider your strategy early on </a:t>
            </a:r>
            <a:r>
              <a:rPr lang="en-US">
                <a:latin typeface="Arial" panose="020B0604020202020204" pitchFamily="34" charset="0"/>
                <a:cs typeface="Arial" panose="020B0604020202020204" pitchFamily="34" charset="0"/>
              </a:rPr>
              <a:t>–</a:t>
            </a:r>
            <a:r>
              <a:rPr lang="en-US"/>
              <a:t> as soon as you have sufficient information about your invention to proceed</a:t>
            </a:r>
          </a:p>
          <a:p>
            <a:r>
              <a:rPr lang="en-US"/>
              <a:t>Consider using Non-Disclosure Agreements</a:t>
            </a:r>
          </a:p>
        </p:txBody>
      </p:sp>
      <p:sp>
        <p:nvSpPr>
          <p:cNvPr id="3" name="Title 2">
            <a:extLst>
              <a:ext uri="{FF2B5EF4-FFF2-40B4-BE49-F238E27FC236}">
                <a16:creationId xmlns:a16="http://schemas.microsoft.com/office/drawing/2014/main" id="{5194E8C8-5DA3-00E6-E857-78A703E62392}"/>
              </a:ext>
            </a:extLst>
          </p:cNvPr>
          <p:cNvSpPr>
            <a:spLocks noGrp="1"/>
          </p:cNvSpPr>
          <p:nvPr>
            <p:ph type="title"/>
          </p:nvPr>
        </p:nvSpPr>
        <p:spPr/>
        <p:txBody>
          <a:bodyPr/>
          <a:lstStyle/>
          <a:p>
            <a:r>
              <a:rPr lang="en-US" altLang="en-US"/>
              <a:t>When to Patent</a:t>
            </a:r>
            <a:endParaRPr lang="en-US"/>
          </a:p>
        </p:txBody>
      </p:sp>
    </p:spTree>
    <p:extLst>
      <p:ext uri="{BB962C8B-B14F-4D97-AF65-F5344CB8AC3E}">
        <p14:creationId xmlns:p14="http://schemas.microsoft.com/office/powerpoint/2010/main" val="310824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38075-30E4-F509-BDAB-375BF2EB18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DA769A-9D48-479D-97E0-CF577CED22F0}"/>
              </a:ext>
            </a:extLst>
          </p:cNvPr>
          <p:cNvSpPr>
            <a:spLocks noGrp="1"/>
          </p:cNvSpPr>
          <p:nvPr>
            <p:ph idx="1"/>
          </p:nvPr>
        </p:nvSpPr>
        <p:spPr/>
        <p:txBody>
          <a:bodyPr/>
          <a:lstStyle/>
          <a:p>
            <a:r>
              <a:rPr lang="en-US"/>
              <a:t>Non-Disclosure Agreements are a good option to preserve the secrecy of information for unpatented inventions or trade secrets</a:t>
            </a:r>
          </a:p>
          <a:p>
            <a:r>
              <a:rPr lang="en-US"/>
              <a:t>Use Non-Disclosure Agreements whenever possible </a:t>
            </a:r>
            <a:r>
              <a:rPr lang="en-US" altLang="en-US">
                <a:latin typeface="Arial" panose="020B0604020202020204" pitchFamily="34" charset="0"/>
                <a:cs typeface="Arial" panose="020B0604020202020204" pitchFamily="34" charset="0"/>
              </a:rPr>
              <a:t>– </a:t>
            </a:r>
            <a:r>
              <a:rPr lang="en-US"/>
              <a:t>they are inexpensive.</a:t>
            </a:r>
          </a:p>
          <a:p>
            <a:r>
              <a:rPr lang="en-US"/>
              <a:t>Make your Non-Disclosure Agreement specific and individualized enough so that there is no debate regarding what material is covered</a:t>
            </a:r>
          </a:p>
          <a:p>
            <a:r>
              <a:rPr lang="en-US"/>
              <a:t>Non-Disclosure Agreements can prevent the “public disclosure” timing issues described above from commencing</a:t>
            </a:r>
          </a:p>
        </p:txBody>
      </p:sp>
      <p:sp>
        <p:nvSpPr>
          <p:cNvPr id="3" name="Title 2">
            <a:extLst>
              <a:ext uri="{FF2B5EF4-FFF2-40B4-BE49-F238E27FC236}">
                <a16:creationId xmlns:a16="http://schemas.microsoft.com/office/drawing/2014/main" id="{05FD7CC8-2BB0-1743-58F0-9EE01805948F}"/>
              </a:ext>
            </a:extLst>
          </p:cNvPr>
          <p:cNvSpPr>
            <a:spLocks noGrp="1"/>
          </p:cNvSpPr>
          <p:nvPr>
            <p:ph type="title"/>
          </p:nvPr>
        </p:nvSpPr>
        <p:spPr/>
        <p:txBody>
          <a:bodyPr/>
          <a:lstStyle/>
          <a:p>
            <a:r>
              <a:rPr lang="en-US" altLang="en-US"/>
              <a:t>Non-Disclosure Agreements - Uses</a:t>
            </a:r>
            <a:endParaRPr lang="en-US"/>
          </a:p>
        </p:txBody>
      </p:sp>
    </p:spTree>
    <p:extLst>
      <p:ext uri="{BB962C8B-B14F-4D97-AF65-F5344CB8AC3E}">
        <p14:creationId xmlns:p14="http://schemas.microsoft.com/office/powerpoint/2010/main" val="3275866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C8709-8C8D-0016-926F-337FDE5CAA7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986883-8CF7-A3A2-4529-97F9A007FF64}"/>
              </a:ext>
            </a:extLst>
          </p:cNvPr>
          <p:cNvSpPr>
            <a:spLocks noGrp="1"/>
          </p:cNvSpPr>
          <p:nvPr>
            <p:ph idx="1"/>
          </p:nvPr>
        </p:nvSpPr>
        <p:spPr/>
        <p:txBody>
          <a:bodyPr>
            <a:normAutofit fontScale="92500"/>
          </a:bodyPr>
          <a:lstStyle/>
          <a:p>
            <a:r>
              <a:rPr lang="en-US"/>
              <a:t>Many companies and investors will not sign Non-Disclosure Agreements.</a:t>
            </a:r>
          </a:p>
          <a:p>
            <a:r>
              <a:rPr lang="en-US"/>
              <a:t>Do you trust the receiver of your information?</a:t>
            </a:r>
          </a:p>
          <a:p>
            <a:r>
              <a:rPr lang="en-US"/>
              <a:t>If the Non-Disclosure Agreement is breached, your remedies may be limited, and will be contract remedies only.</a:t>
            </a:r>
          </a:p>
          <a:p>
            <a:r>
              <a:rPr lang="en-US"/>
              <a:t>Breached Non-Disclosure Agreements trigger all patent disclosure timelines.</a:t>
            </a:r>
          </a:p>
          <a:p>
            <a:r>
              <a:rPr lang="en-US"/>
              <a:t>Breached Non-Disclosure Agreements result in the complete loss of trade secrets</a:t>
            </a:r>
          </a:p>
          <a:p>
            <a:pPr lvl="1"/>
            <a:r>
              <a:rPr lang="en-US"/>
              <a:t>Remedy is only against the breacher, not against third parties that received the information from the breacher.</a:t>
            </a:r>
          </a:p>
        </p:txBody>
      </p:sp>
      <p:sp>
        <p:nvSpPr>
          <p:cNvPr id="3" name="Title 2">
            <a:extLst>
              <a:ext uri="{FF2B5EF4-FFF2-40B4-BE49-F238E27FC236}">
                <a16:creationId xmlns:a16="http://schemas.microsoft.com/office/drawing/2014/main" id="{3CB8A950-0573-D49D-1F25-A3FD45B4D10F}"/>
              </a:ext>
            </a:extLst>
          </p:cNvPr>
          <p:cNvSpPr>
            <a:spLocks noGrp="1"/>
          </p:cNvSpPr>
          <p:nvPr>
            <p:ph type="title"/>
          </p:nvPr>
        </p:nvSpPr>
        <p:spPr/>
        <p:txBody>
          <a:bodyPr>
            <a:normAutofit/>
          </a:bodyPr>
          <a:lstStyle/>
          <a:p>
            <a:r>
              <a:rPr lang="en-US" altLang="en-US"/>
              <a:t>Non-Disclosure Agreements - Problems</a:t>
            </a:r>
            <a:endParaRPr lang="en-US"/>
          </a:p>
        </p:txBody>
      </p:sp>
    </p:spTree>
    <p:extLst>
      <p:ext uri="{BB962C8B-B14F-4D97-AF65-F5344CB8AC3E}">
        <p14:creationId xmlns:p14="http://schemas.microsoft.com/office/powerpoint/2010/main" val="1676979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4D879-3151-1E42-22D8-46D4666660F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A6A937-FCAF-E565-6610-F48888AC7EF0}"/>
              </a:ext>
            </a:extLst>
          </p:cNvPr>
          <p:cNvSpPr>
            <a:spLocks noGrp="1"/>
          </p:cNvSpPr>
          <p:nvPr>
            <p:ph idx="1"/>
          </p:nvPr>
        </p:nvSpPr>
        <p:spPr/>
        <p:txBody>
          <a:bodyPr>
            <a:normAutofit lnSpcReduction="10000"/>
          </a:bodyPr>
          <a:lstStyle/>
          <a:p>
            <a:r>
              <a:rPr lang="en-US"/>
              <a:t>Use Non-Disclosure Agreements liberally, but understand their limitations</a:t>
            </a:r>
          </a:p>
          <a:p>
            <a:r>
              <a:rPr lang="en-US"/>
              <a:t>Understand that many individuals and companies will not sign them</a:t>
            </a:r>
          </a:p>
          <a:p>
            <a:pPr lvl="1"/>
            <a:r>
              <a:rPr lang="en-US"/>
              <a:t>Consider Provisional Applications for such situations.</a:t>
            </a:r>
          </a:p>
          <a:p>
            <a:r>
              <a:rPr lang="en-US"/>
              <a:t>Understand that you may have little recourse if your Non-Disclosure Agreement is breached</a:t>
            </a:r>
          </a:p>
          <a:p>
            <a:r>
              <a:rPr lang="en-US"/>
              <a:t>Understand that it may be difficult to determine if your Non-Disclosure Agreement is breached, and the U.S. is a First-to-File country</a:t>
            </a:r>
          </a:p>
        </p:txBody>
      </p:sp>
      <p:sp>
        <p:nvSpPr>
          <p:cNvPr id="3" name="Title 2">
            <a:extLst>
              <a:ext uri="{FF2B5EF4-FFF2-40B4-BE49-F238E27FC236}">
                <a16:creationId xmlns:a16="http://schemas.microsoft.com/office/drawing/2014/main" id="{2B0E8857-0381-BFF8-0196-374D32894FFB}"/>
              </a:ext>
            </a:extLst>
          </p:cNvPr>
          <p:cNvSpPr>
            <a:spLocks noGrp="1"/>
          </p:cNvSpPr>
          <p:nvPr>
            <p:ph type="title"/>
          </p:nvPr>
        </p:nvSpPr>
        <p:spPr/>
        <p:txBody>
          <a:bodyPr>
            <a:normAutofit/>
          </a:bodyPr>
          <a:lstStyle/>
          <a:p>
            <a:r>
              <a:rPr lang="en-US" altLang="en-US"/>
              <a:t>Non-Disclosure Agreements – Take Aways</a:t>
            </a:r>
            <a:endParaRPr lang="en-US"/>
          </a:p>
        </p:txBody>
      </p:sp>
    </p:spTree>
    <p:extLst>
      <p:ext uri="{BB962C8B-B14F-4D97-AF65-F5344CB8AC3E}">
        <p14:creationId xmlns:p14="http://schemas.microsoft.com/office/powerpoint/2010/main" val="3884478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AB044-828E-B422-3ED6-CE2D80946BE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01DE2-8F82-E902-6F50-DC24A83F60BF}"/>
              </a:ext>
            </a:extLst>
          </p:cNvPr>
          <p:cNvSpPr>
            <a:spLocks noGrp="1"/>
          </p:cNvSpPr>
          <p:nvPr>
            <p:ph idx="1"/>
          </p:nvPr>
        </p:nvSpPr>
        <p:spPr/>
        <p:txBody>
          <a:bodyPr>
            <a:normAutofit fontScale="92500"/>
          </a:bodyPr>
          <a:lstStyle/>
          <a:p>
            <a:r>
              <a:rPr lang="en-US"/>
              <a:t>Provides a one year window during which you may file a Non-Provisional Application that claims the priority date of the Provisional Application</a:t>
            </a:r>
          </a:p>
          <a:p>
            <a:r>
              <a:rPr lang="en-US"/>
              <a:t>Enables you to state you are “patent pending”</a:t>
            </a:r>
          </a:p>
          <a:p>
            <a:r>
              <a:rPr lang="en-US"/>
              <a:t>Not reviewed by the Patent Office</a:t>
            </a:r>
          </a:p>
          <a:p>
            <a:r>
              <a:rPr lang="en-US"/>
              <a:t>Enables you to more safely disclose your invention to Investors or Advisors</a:t>
            </a:r>
          </a:p>
          <a:p>
            <a:r>
              <a:rPr lang="en-US"/>
              <a:t>Enables you to test the market for your invention before you dedicate significant resources</a:t>
            </a:r>
          </a:p>
          <a:p>
            <a:r>
              <a:rPr lang="en-US"/>
              <a:t>Provisionals do not affect your patent term</a:t>
            </a:r>
          </a:p>
        </p:txBody>
      </p:sp>
      <p:sp>
        <p:nvSpPr>
          <p:cNvPr id="3" name="Title 2">
            <a:extLst>
              <a:ext uri="{FF2B5EF4-FFF2-40B4-BE49-F238E27FC236}">
                <a16:creationId xmlns:a16="http://schemas.microsoft.com/office/drawing/2014/main" id="{DBC62F22-4093-2EE8-7D9A-0A4414E71E89}"/>
              </a:ext>
            </a:extLst>
          </p:cNvPr>
          <p:cNvSpPr>
            <a:spLocks noGrp="1"/>
          </p:cNvSpPr>
          <p:nvPr>
            <p:ph type="title"/>
          </p:nvPr>
        </p:nvSpPr>
        <p:spPr/>
        <p:txBody>
          <a:bodyPr/>
          <a:lstStyle/>
          <a:p>
            <a:r>
              <a:rPr lang="en-US"/>
              <a:t>Provisional Applications – Benefits</a:t>
            </a:r>
          </a:p>
        </p:txBody>
      </p:sp>
    </p:spTree>
    <p:extLst>
      <p:ext uri="{BB962C8B-B14F-4D97-AF65-F5344CB8AC3E}">
        <p14:creationId xmlns:p14="http://schemas.microsoft.com/office/powerpoint/2010/main" val="55477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34E7C-D25B-FBF7-8317-38C2659B9EE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57E2B-056B-058C-781E-16C2CC675981}"/>
              </a:ext>
            </a:extLst>
          </p:cNvPr>
          <p:cNvSpPr>
            <a:spLocks noGrp="1"/>
          </p:cNvSpPr>
          <p:nvPr>
            <p:ph idx="1"/>
          </p:nvPr>
        </p:nvSpPr>
        <p:spPr/>
        <p:txBody>
          <a:bodyPr>
            <a:normAutofit lnSpcReduction="10000"/>
          </a:bodyPr>
          <a:lstStyle/>
          <a:p>
            <a:r>
              <a:rPr lang="en-US"/>
              <a:t>Expires and remains confidential if no non-provisional application is filed claiming priority</a:t>
            </a:r>
          </a:p>
          <a:p>
            <a:r>
              <a:rPr lang="en-US"/>
              <a:t>Protects only the information in the provisional application, not other aspects of your invention that you did not include in the provisional – if you file a 5 page provisional and later a 30 page non-provisional, 25 of those pages are likely not protected</a:t>
            </a:r>
          </a:p>
          <a:p>
            <a:r>
              <a:rPr lang="en-US"/>
              <a:t>Danger of over-disclosing because the provisional protection was viewed too broadly</a:t>
            </a:r>
          </a:p>
          <a:p>
            <a:r>
              <a:rPr lang="en-US"/>
              <a:t>Many foreign countries view Provisional Applications very skeptically</a:t>
            </a:r>
          </a:p>
        </p:txBody>
      </p:sp>
      <p:sp>
        <p:nvSpPr>
          <p:cNvPr id="3" name="Title 2">
            <a:extLst>
              <a:ext uri="{FF2B5EF4-FFF2-40B4-BE49-F238E27FC236}">
                <a16:creationId xmlns:a16="http://schemas.microsoft.com/office/drawing/2014/main" id="{1476D7BF-46E5-C5D3-2FCB-FC8D09AD5CB6}"/>
              </a:ext>
            </a:extLst>
          </p:cNvPr>
          <p:cNvSpPr>
            <a:spLocks noGrp="1"/>
          </p:cNvSpPr>
          <p:nvPr>
            <p:ph type="title"/>
          </p:nvPr>
        </p:nvSpPr>
        <p:spPr/>
        <p:txBody>
          <a:bodyPr/>
          <a:lstStyle/>
          <a:p>
            <a:r>
              <a:rPr lang="en-US"/>
              <a:t>Provisional Applications – Dangers</a:t>
            </a:r>
          </a:p>
        </p:txBody>
      </p:sp>
    </p:spTree>
    <p:extLst>
      <p:ext uri="{BB962C8B-B14F-4D97-AF65-F5344CB8AC3E}">
        <p14:creationId xmlns:p14="http://schemas.microsoft.com/office/powerpoint/2010/main" val="2651978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9937-227A-85C8-6787-4B0FD67CECC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79E8C3-E82A-E668-B702-048EE1B28BDA}"/>
              </a:ext>
            </a:extLst>
          </p:cNvPr>
          <p:cNvSpPr>
            <a:spLocks noGrp="1"/>
          </p:cNvSpPr>
          <p:nvPr>
            <p:ph idx="1"/>
          </p:nvPr>
        </p:nvSpPr>
        <p:spPr/>
        <p:txBody>
          <a:bodyPr/>
          <a:lstStyle/>
          <a:p>
            <a:r>
              <a:rPr lang="en-US"/>
              <a:t>Always consider using Provisional Applications, but remember their shortcomings and dangers</a:t>
            </a:r>
          </a:p>
          <a:p>
            <a:r>
              <a:rPr lang="en-US"/>
              <a:t>Provisional Applications can save you money, but don’t make them too thin or they will lose their value</a:t>
            </a:r>
          </a:p>
          <a:p>
            <a:r>
              <a:rPr lang="en-US"/>
              <a:t>Expect seasoned investors and advisors to want to review your provisional applications to ensure they are properly written</a:t>
            </a:r>
          </a:p>
          <a:p>
            <a:r>
              <a:rPr lang="en-US"/>
              <a:t>Even a thin Provisional Application is better than nothing at all</a:t>
            </a:r>
          </a:p>
        </p:txBody>
      </p:sp>
      <p:sp>
        <p:nvSpPr>
          <p:cNvPr id="3" name="Title 2">
            <a:extLst>
              <a:ext uri="{FF2B5EF4-FFF2-40B4-BE49-F238E27FC236}">
                <a16:creationId xmlns:a16="http://schemas.microsoft.com/office/drawing/2014/main" id="{8EC01A1D-1F27-7F17-D687-15FE093BC53D}"/>
              </a:ext>
            </a:extLst>
          </p:cNvPr>
          <p:cNvSpPr>
            <a:spLocks noGrp="1"/>
          </p:cNvSpPr>
          <p:nvPr>
            <p:ph type="title"/>
          </p:nvPr>
        </p:nvSpPr>
        <p:spPr/>
        <p:txBody>
          <a:bodyPr>
            <a:normAutofit/>
          </a:bodyPr>
          <a:lstStyle/>
          <a:p>
            <a:r>
              <a:rPr lang="en-US"/>
              <a:t>Provisional Applications – Take Aways</a:t>
            </a:r>
          </a:p>
        </p:txBody>
      </p:sp>
    </p:spTree>
    <p:extLst>
      <p:ext uri="{BB962C8B-B14F-4D97-AF65-F5344CB8AC3E}">
        <p14:creationId xmlns:p14="http://schemas.microsoft.com/office/powerpoint/2010/main" val="163423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0B2C31-E884-0968-C280-3A5AEE05CED8}"/>
              </a:ext>
            </a:extLst>
          </p:cNvPr>
          <p:cNvSpPr>
            <a:spLocks noGrp="1"/>
          </p:cNvSpPr>
          <p:nvPr>
            <p:ph idx="1"/>
          </p:nvPr>
        </p:nvSpPr>
        <p:spPr>
          <a:xfrm>
            <a:off x="1885950" y="1956151"/>
            <a:ext cx="5305770" cy="1485900"/>
          </a:xfrm>
        </p:spPr>
        <p:txBody>
          <a:bodyPr>
            <a:normAutofit fontScale="70000" lnSpcReduction="20000"/>
          </a:bodyPr>
          <a:lstStyle/>
          <a:p>
            <a:pPr marL="0" indent="0" algn="ctr">
              <a:buNone/>
            </a:pPr>
            <a:r>
              <a:rPr lang="en-US" sz="4400"/>
              <a:t>Trade Secret or Patent for Company Information and Technology</a:t>
            </a:r>
            <a:endParaRPr lang="en-US" sz="3300"/>
          </a:p>
        </p:txBody>
      </p:sp>
      <p:pic>
        <p:nvPicPr>
          <p:cNvPr id="4" name="Picture 3">
            <a:extLst>
              <a:ext uri="{FF2B5EF4-FFF2-40B4-BE49-F238E27FC236}">
                <a16:creationId xmlns:a16="http://schemas.microsoft.com/office/drawing/2014/main" id="{76B8C767-A6F9-BA9C-6949-37882BDC3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5435" y="787050"/>
            <a:ext cx="2192415" cy="584551"/>
          </a:xfrm>
          <a:prstGeom prst="rect">
            <a:avLst/>
          </a:prstGeom>
        </p:spPr>
      </p:pic>
    </p:spTree>
    <p:extLst>
      <p:ext uri="{BB962C8B-B14F-4D97-AF65-F5344CB8AC3E}">
        <p14:creationId xmlns:p14="http://schemas.microsoft.com/office/powerpoint/2010/main" val="1562986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0B2C31-E884-0968-C280-3A5AEE05CED8}"/>
              </a:ext>
            </a:extLst>
          </p:cNvPr>
          <p:cNvSpPr>
            <a:spLocks noGrp="1"/>
          </p:cNvSpPr>
          <p:nvPr>
            <p:ph idx="1"/>
          </p:nvPr>
        </p:nvSpPr>
        <p:spPr>
          <a:xfrm>
            <a:off x="1885950" y="1956151"/>
            <a:ext cx="5305770" cy="1485900"/>
          </a:xfrm>
        </p:spPr>
        <p:txBody>
          <a:bodyPr>
            <a:normAutofit fontScale="92500"/>
          </a:bodyPr>
          <a:lstStyle/>
          <a:p>
            <a:pPr marL="0" indent="0" algn="ctr">
              <a:buNone/>
            </a:pPr>
            <a:r>
              <a:rPr lang="en-US" sz="3300"/>
              <a:t>Inventors and Ownership of</a:t>
            </a:r>
          </a:p>
          <a:p>
            <a:pPr marL="0" indent="0" algn="ctr">
              <a:buNone/>
            </a:pPr>
            <a:r>
              <a:rPr lang="en-US" sz="3300"/>
              <a:t>U.S. Patents</a:t>
            </a:r>
          </a:p>
        </p:txBody>
      </p:sp>
      <p:pic>
        <p:nvPicPr>
          <p:cNvPr id="4" name="Picture 3">
            <a:extLst>
              <a:ext uri="{FF2B5EF4-FFF2-40B4-BE49-F238E27FC236}">
                <a16:creationId xmlns:a16="http://schemas.microsoft.com/office/drawing/2014/main" id="{76B8C767-A6F9-BA9C-6949-37882BDC3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5435" y="787050"/>
            <a:ext cx="2192415" cy="584551"/>
          </a:xfrm>
          <a:prstGeom prst="rect">
            <a:avLst/>
          </a:prstGeom>
        </p:spPr>
      </p:pic>
    </p:spTree>
    <p:extLst>
      <p:ext uri="{BB962C8B-B14F-4D97-AF65-F5344CB8AC3E}">
        <p14:creationId xmlns:p14="http://schemas.microsoft.com/office/powerpoint/2010/main" val="2737459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31DB-3070-E21B-16E1-C7604CEBDD44}"/>
              </a:ext>
            </a:extLst>
          </p:cNvPr>
          <p:cNvSpPr>
            <a:spLocks noGrp="1"/>
          </p:cNvSpPr>
          <p:nvPr>
            <p:ph type="title"/>
          </p:nvPr>
        </p:nvSpPr>
        <p:spPr>
          <a:xfrm>
            <a:off x="152400" y="761998"/>
            <a:ext cx="2438400" cy="3615702"/>
          </a:xfrm>
        </p:spPr>
        <p:txBody>
          <a:bodyPr/>
          <a:lstStyle/>
          <a:p>
            <a:pPr marL="0" indent="0" algn="ctr">
              <a:buNone/>
            </a:pPr>
            <a:r>
              <a:rPr lang="en-US" sz="3200"/>
              <a:t>Inventors and Ownership of</a:t>
            </a:r>
            <a:br>
              <a:rPr lang="en-US" sz="3200"/>
            </a:br>
            <a:r>
              <a:rPr lang="en-US" sz="3200"/>
              <a:t>U.S. Patents</a:t>
            </a:r>
            <a:endParaRPr lang="en-US"/>
          </a:p>
        </p:txBody>
      </p:sp>
      <p:sp>
        <p:nvSpPr>
          <p:cNvPr id="3" name="Content Placeholder 2">
            <a:extLst>
              <a:ext uri="{FF2B5EF4-FFF2-40B4-BE49-F238E27FC236}">
                <a16:creationId xmlns:a16="http://schemas.microsoft.com/office/drawing/2014/main" id="{6ED6B054-EBE9-40CE-7D25-9D784E2B73CB}"/>
              </a:ext>
            </a:extLst>
          </p:cNvPr>
          <p:cNvSpPr>
            <a:spLocks noGrp="1"/>
          </p:cNvSpPr>
          <p:nvPr>
            <p:ph idx="1"/>
          </p:nvPr>
        </p:nvSpPr>
        <p:spPr>
          <a:xfrm>
            <a:off x="2971800" y="209550"/>
            <a:ext cx="5943600" cy="4005072"/>
          </a:xfrm>
        </p:spPr>
        <p:txBody>
          <a:bodyPr/>
          <a:lstStyle/>
          <a:p>
            <a:r>
              <a:rPr lang="en-US"/>
              <a:t>Who should be listed as an inventor on a patent?</a:t>
            </a:r>
          </a:p>
          <a:p>
            <a:endParaRPr lang="en-US"/>
          </a:p>
          <a:p>
            <a:r>
              <a:rPr lang="en-US"/>
              <a:t>What rights does the inventor have?</a:t>
            </a:r>
          </a:p>
          <a:p>
            <a:endParaRPr lang="en-US"/>
          </a:p>
          <a:p>
            <a:r>
              <a:rPr lang="en-US"/>
              <a:t>Example Scenario</a:t>
            </a:r>
          </a:p>
        </p:txBody>
      </p:sp>
      <p:sp>
        <p:nvSpPr>
          <p:cNvPr id="7" name="Text Placeholder 6">
            <a:extLst>
              <a:ext uri="{FF2B5EF4-FFF2-40B4-BE49-F238E27FC236}">
                <a16:creationId xmlns:a16="http://schemas.microsoft.com/office/drawing/2014/main" id="{9718C889-F2B9-D340-0287-032F872B11C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80003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CECF9-1CF9-5738-5B5D-09DFE7CC88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B99FAF-547A-F26D-FC42-9327FA320578}"/>
              </a:ext>
            </a:extLst>
          </p:cNvPr>
          <p:cNvSpPr>
            <a:spLocks noGrp="1"/>
          </p:cNvSpPr>
          <p:nvPr>
            <p:ph type="title"/>
          </p:nvPr>
        </p:nvSpPr>
        <p:spPr>
          <a:xfrm>
            <a:off x="685800" y="57150"/>
            <a:ext cx="7696200" cy="914400"/>
          </a:xfrm>
        </p:spPr>
        <p:txBody>
          <a:bodyPr>
            <a:normAutofit fontScale="90000"/>
          </a:bodyPr>
          <a:lstStyle/>
          <a:p>
            <a:r>
              <a:rPr lang="en-US"/>
              <a:t>Who Should Be Listed as </a:t>
            </a:r>
            <a:br>
              <a:rPr lang="en-US"/>
            </a:br>
            <a:r>
              <a:rPr lang="en-US"/>
              <a:t>an Inventor on the Patent?</a:t>
            </a:r>
          </a:p>
        </p:txBody>
      </p:sp>
      <p:sp>
        <p:nvSpPr>
          <p:cNvPr id="2" name="Content Placeholder 1">
            <a:extLst>
              <a:ext uri="{FF2B5EF4-FFF2-40B4-BE49-F238E27FC236}">
                <a16:creationId xmlns:a16="http://schemas.microsoft.com/office/drawing/2014/main" id="{89DB89D2-2202-891A-54D9-B6900C5A5930}"/>
              </a:ext>
            </a:extLst>
          </p:cNvPr>
          <p:cNvSpPr>
            <a:spLocks noGrp="1"/>
          </p:cNvSpPr>
          <p:nvPr>
            <p:ph idx="1"/>
          </p:nvPr>
        </p:nvSpPr>
        <p:spPr>
          <a:xfrm>
            <a:off x="228600" y="1028699"/>
            <a:ext cx="8686800" cy="3752851"/>
          </a:xfrm>
        </p:spPr>
        <p:txBody>
          <a:bodyPr/>
          <a:lstStyle/>
          <a:p>
            <a:r>
              <a:rPr lang="en-US"/>
              <a:t>An inventor is a person who contributed to the conception of the invention defined in at least one claim in the patent</a:t>
            </a:r>
          </a:p>
          <a:p>
            <a:r>
              <a:rPr lang="en-US"/>
              <a:t>The claims are the enumerated sentences at the end of a patent that legally define exactly what the invention is</a:t>
            </a:r>
          </a:p>
          <a:p>
            <a:pPr lvl="1"/>
            <a:r>
              <a:rPr lang="en-US"/>
              <a:t>A patent typically has multiple claims.</a:t>
            </a:r>
          </a:p>
          <a:p>
            <a:r>
              <a:rPr lang="en-US"/>
              <a:t>Incorrectly listing inventors is grounds for rejecting a pending patent application and invalidating an issued patent</a:t>
            </a:r>
          </a:p>
        </p:txBody>
      </p:sp>
    </p:spTree>
    <p:extLst>
      <p:ext uri="{BB962C8B-B14F-4D97-AF65-F5344CB8AC3E}">
        <p14:creationId xmlns:p14="http://schemas.microsoft.com/office/powerpoint/2010/main" val="591303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7AD9C-88B0-6001-A374-956DFA6CCF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FC713B-878E-65EB-6B2B-C05A812451FA}"/>
              </a:ext>
            </a:extLst>
          </p:cNvPr>
          <p:cNvSpPr>
            <a:spLocks noGrp="1"/>
          </p:cNvSpPr>
          <p:nvPr>
            <p:ph type="title"/>
          </p:nvPr>
        </p:nvSpPr>
        <p:spPr>
          <a:xfrm>
            <a:off x="685800" y="57150"/>
            <a:ext cx="7696200" cy="914400"/>
          </a:xfrm>
        </p:spPr>
        <p:txBody>
          <a:bodyPr/>
          <a:lstStyle/>
          <a:p>
            <a:r>
              <a:rPr lang="en-US"/>
              <a:t>Example Patent Claim</a:t>
            </a:r>
          </a:p>
        </p:txBody>
      </p:sp>
      <p:sp>
        <p:nvSpPr>
          <p:cNvPr id="2" name="Content Placeholder 1">
            <a:extLst>
              <a:ext uri="{FF2B5EF4-FFF2-40B4-BE49-F238E27FC236}">
                <a16:creationId xmlns:a16="http://schemas.microsoft.com/office/drawing/2014/main" id="{6B5750F2-F650-C9AA-94C9-165D51465FF4}"/>
              </a:ext>
            </a:extLst>
          </p:cNvPr>
          <p:cNvSpPr>
            <a:spLocks noGrp="1"/>
          </p:cNvSpPr>
          <p:nvPr>
            <p:ph idx="1"/>
          </p:nvPr>
        </p:nvSpPr>
        <p:spPr>
          <a:xfrm>
            <a:off x="228600" y="1028699"/>
            <a:ext cx="8686800" cy="3752851"/>
          </a:xfrm>
        </p:spPr>
        <p:txBody>
          <a:bodyPr>
            <a:normAutofit fontScale="92500" lnSpcReduction="10000"/>
          </a:bodyPr>
          <a:lstStyle/>
          <a:p>
            <a:r>
              <a:rPr lang="en-US"/>
              <a:t>What is claimed is…</a:t>
            </a:r>
          </a:p>
          <a:p>
            <a:pPr lvl="1"/>
            <a:r>
              <a:rPr lang="en-US"/>
              <a:t>23. A method for validating a computer-based local transaction using a first user device and a second user device, the method comprising:</a:t>
            </a:r>
          </a:p>
          <a:p>
            <a:pPr lvl="1"/>
            <a:r>
              <a:rPr lang="en-US"/>
              <a:t>receiving localization information from one or more of the first user device or the second user device;</a:t>
            </a:r>
          </a:p>
          <a:p>
            <a:pPr lvl="1"/>
            <a:r>
              <a:rPr lang="en-US"/>
              <a:t>processing the localization information so as to determine whether the first and second user devices are in proximity to each other; and</a:t>
            </a:r>
          </a:p>
          <a:p>
            <a:pPr lvl="1"/>
            <a:r>
              <a:rPr lang="en-US"/>
              <a:t>allowing the first and second user devices to conduct the local transaction if the first and second user devices are determined to be in proximity to each other.</a:t>
            </a:r>
          </a:p>
          <a:p>
            <a:r>
              <a:rPr lang="en-US"/>
              <a:t>U.S. Patent Application Publication No. US2019/0057373A1</a:t>
            </a:r>
          </a:p>
        </p:txBody>
      </p:sp>
    </p:spTree>
    <p:extLst>
      <p:ext uri="{BB962C8B-B14F-4D97-AF65-F5344CB8AC3E}">
        <p14:creationId xmlns:p14="http://schemas.microsoft.com/office/powerpoint/2010/main" val="341152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D764-C5AE-7F67-1D2F-5FC7FBFA92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48C669-E656-EB34-A0D3-05EF383DD62D}"/>
              </a:ext>
            </a:extLst>
          </p:cNvPr>
          <p:cNvSpPr>
            <a:spLocks noGrp="1"/>
          </p:cNvSpPr>
          <p:nvPr>
            <p:ph type="title"/>
          </p:nvPr>
        </p:nvSpPr>
        <p:spPr>
          <a:xfrm>
            <a:off x="685800" y="57150"/>
            <a:ext cx="7696200" cy="914400"/>
          </a:xfrm>
        </p:spPr>
        <p:txBody>
          <a:bodyPr>
            <a:normAutofit fontScale="90000"/>
          </a:bodyPr>
          <a:lstStyle/>
          <a:p>
            <a:r>
              <a:rPr lang="en-US"/>
              <a:t>Who Should Not Be Listed as </a:t>
            </a:r>
            <a:br>
              <a:rPr lang="en-US"/>
            </a:br>
            <a:r>
              <a:rPr lang="en-US"/>
              <a:t>an Inventor on the Patent?</a:t>
            </a:r>
          </a:p>
        </p:txBody>
      </p:sp>
      <p:sp>
        <p:nvSpPr>
          <p:cNvPr id="2" name="Content Placeholder 1">
            <a:extLst>
              <a:ext uri="{FF2B5EF4-FFF2-40B4-BE49-F238E27FC236}">
                <a16:creationId xmlns:a16="http://schemas.microsoft.com/office/drawing/2014/main" id="{E615294F-7C5B-840C-4911-C03D4905B2B9}"/>
              </a:ext>
            </a:extLst>
          </p:cNvPr>
          <p:cNvSpPr>
            <a:spLocks noGrp="1"/>
          </p:cNvSpPr>
          <p:nvPr>
            <p:ph idx="1"/>
          </p:nvPr>
        </p:nvSpPr>
        <p:spPr>
          <a:xfrm>
            <a:off x="228600" y="1028699"/>
            <a:ext cx="8686800" cy="3752851"/>
          </a:xfrm>
        </p:spPr>
        <p:txBody>
          <a:bodyPr/>
          <a:lstStyle/>
          <a:p>
            <a:r>
              <a:rPr lang="en-US"/>
              <a:t>One who merely assists in reduction to practice of the invention (e.g., one writes the code implementing the invention according to specific direction and supervision)</a:t>
            </a:r>
          </a:p>
          <a:p>
            <a:r>
              <a:rPr lang="en-US"/>
              <a:t>One who merely suggests a desired result rather than determining the means of accomplishing it (e.g., one simply says “Wouldn’t it be nice if it could do this?”)</a:t>
            </a:r>
          </a:p>
        </p:txBody>
      </p:sp>
    </p:spTree>
    <p:extLst>
      <p:ext uri="{BB962C8B-B14F-4D97-AF65-F5344CB8AC3E}">
        <p14:creationId xmlns:p14="http://schemas.microsoft.com/office/powerpoint/2010/main" val="2152491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C1369-8CE4-209C-7C8C-2B978861704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1F0204-0D46-0830-8B3C-65B8A2A47679}"/>
              </a:ext>
            </a:extLst>
          </p:cNvPr>
          <p:cNvSpPr>
            <a:spLocks noGrp="1"/>
          </p:cNvSpPr>
          <p:nvPr>
            <p:ph idx="1"/>
          </p:nvPr>
        </p:nvSpPr>
        <p:spPr/>
        <p:txBody>
          <a:bodyPr/>
          <a:lstStyle/>
          <a:p>
            <a:r>
              <a:rPr lang="en-US"/>
              <a:t>Job title, contractor/vendor status, or position in company is irrelevant (project manager, group lead, technical lead, founder, CTO, CEO, etc.)</a:t>
            </a:r>
          </a:p>
          <a:p>
            <a:r>
              <a:rPr lang="en-US"/>
              <a:t>Co-inventors may exist even where one inventor contributed a majority of the work; however, there must be some amount of collaboration or connection between the co-inventors</a:t>
            </a:r>
          </a:p>
        </p:txBody>
      </p:sp>
      <p:sp>
        <p:nvSpPr>
          <p:cNvPr id="3" name="Title 2">
            <a:extLst>
              <a:ext uri="{FF2B5EF4-FFF2-40B4-BE49-F238E27FC236}">
                <a16:creationId xmlns:a16="http://schemas.microsoft.com/office/drawing/2014/main" id="{97EB9BFA-8A32-3DC8-4034-4DD97486F0F4}"/>
              </a:ext>
            </a:extLst>
          </p:cNvPr>
          <p:cNvSpPr>
            <a:spLocks noGrp="1"/>
          </p:cNvSpPr>
          <p:nvPr>
            <p:ph type="title"/>
          </p:nvPr>
        </p:nvSpPr>
        <p:spPr/>
        <p:txBody>
          <a:bodyPr>
            <a:normAutofit fontScale="90000"/>
          </a:bodyPr>
          <a:lstStyle/>
          <a:p>
            <a:r>
              <a:rPr lang="en-US"/>
              <a:t>Who Should Be Listed as</a:t>
            </a:r>
            <a:br>
              <a:rPr lang="en-US"/>
            </a:br>
            <a:r>
              <a:rPr lang="en-US"/>
              <a:t>an Inventor on the Patent?</a:t>
            </a:r>
          </a:p>
        </p:txBody>
      </p:sp>
    </p:spTree>
    <p:extLst>
      <p:ext uri="{BB962C8B-B14F-4D97-AF65-F5344CB8AC3E}">
        <p14:creationId xmlns:p14="http://schemas.microsoft.com/office/powerpoint/2010/main" val="3950472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84B8A-C20C-C03C-1E86-9C583A7A864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C1134E-11FB-0CAC-761D-BD5583414536}"/>
              </a:ext>
            </a:extLst>
          </p:cNvPr>
          <p:cNvSpPr>
            <a:spLocks noGrp="1"/>
          </p:cNvSpPr>
          <p:nvPr>
            <p:ph idx="1"/>
          </p:nvPr>
        </p:nvSpPr>
        <p:spPr/>
        <p:txBody>
          <a:bodyPr/>
          <a:lstStyle/>
          <a:p>
            <a:r>
              <a:rPr lang="en-US"/>
              <a:t>Inventorship can change during the patent application process as claims are added, deleted, or amended</a:t>
            </a:r>
          </a:p>
          <a:p>
            <a:r>
              <a:rPr lang="en-US"/>
              <a:t>The Patent Office and courts usually presume the named inventors are the correct inventors as long as there is no disagreement</a:t>
            </a:r>
          </a:p>
        </p:txBody>
      </p:sp>
      <p:sp>
        <p:nvSpPr>
          <p:cNvPr id="3" name="Title 2">
            <a:extLst>
              <a:ext uri="{FF2B5EF4-FFF2-40B4-BE49-F238E27FC236}">
                <a16:creationId xmlns:a16="http://schemas.microsoft.com/office/drawing/2014/main" id="{A1A957B5-99A9-0FD0-7A12-A48B7663344C}"/>
              </a:ext>
            </a:extLst>
          </p:cNvPr>
          <p:cNvSpPr>
            <a:spLocks noGrp="1"/>
          </p:cNvSpPr>
          <p:nvPr>
            <p:ph type="title"/>
          </p:nvPr>
        </p:nvSpPr>
        <p:spPr/>
        <p:txBody>
          <a:bodyPr>
            <a:normAutofit fontScale="90000"/>
          </a:bodyPr>
          <a:lstStyle/>
          <a:p>
            <a:r>
              <a:rPr lang="en-US"/>
              <a:t>Who Should Be Listed as</a:t>
            </a:r>
            <a:br>
              <a:rPr lang="en-US"/>
            </a:br>
            <a:r>
              <a:rPr lang="en-US"/>
              <a:t>an Inventor on the Patent?</a:t>
            </a:r>
          </a:p>
        </p:txBody>
      </p:sp>
    </p:spTree>
    <p:extLst>
      <p:ext uri="{BB962C8B-B14F-4D97-AF65-F5344CB8AC3E}">
        <p14:creationId xmlns:p14="http://schemas.microsoft.com/office/powerpoint/2010/main" val="1573920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D8A48-DC2C-4208-4A89-BFA6C11DD9B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9B619-BBF2-8A2A-47DE-B9808D2B2D77}"/>
              </a:ext>
            </a:extLst>
          </p:cNvPr>
          <p:cNvSpPr>
            <a:spLocks noGrp="1"/>
          </p:cNvSpPr>
          <p:nvPr>
            <p:ph idx="1"/>
          </p:nvPr>
        </p:nvSpPr>
        <p:spPr/>
        <p:txBody>
          <a:bodyPr/>
          <a:lstStyle/>
          <a:p>
            <a:pPr lvl="1">
              <a:buFont typeface="Arial" panose="020B0604020202020204" pitchFamily="34" charset="0"/>
              <a:buChar char="•"/>
            </a:pPr>
            <a:r>
              <a:rPr lang="en-US" sz="1800"/>
              <a:t>Without a license or assignment of rights from the inventor(s), </a:t>
            </a:r>
            <a:r>
              <a:rPr lang="en-US" sz="1800" b="1" i="1"/>
              <a:t>the inventor(s)</a:t>
            </a:r>
            <a:r>
              <a:rPr lang="en-US" sz="1800"/>
              <a:t> </a:t>
            </a:r>
            <a:r>
              <a:rPr lang="en-US" sz="1800" b="1" i="1"/>
              <a:t>own all the rights </a:t>
            </a:r>
            <a:r>
              <a:rPr lang="en-US" sz="1800"/>
              <a:t>in the patent application and resulting patent</a:t>
            </a:r>
          </a:p>
          <a:p>
            <a:pPr lvl="1">
              <a:buFont typeface="Arial" panose="020B0604020202020204" pitchFamily="34" charset="0"/>
              <a:buChar char="•"/>
            </a:pPr>
            <a:r>
              <a:rPr lang="en-US" sz="1800"/>
              <a:t>Each co-inventor owns an </a:t>
            </a:r>
            <a:r>
              <a:rPr lang="en-US" sz="1800" b="1" i="1"/>
              <a:t>equal and undivided </a:t>
            </a:r>
            <a:r>
              <a:rPr lang="en-US" sz="1800"/>
              <a:t>interest in the </a:t>
            </a:r>
            <a:r>
              <a:rPr lang="en-US" sz="1800" b="1" i="1"/>
              <a:t>entire</a:t>
            </a:r>
            <a:r>
              <a:rPr lang="en-US" sz="1800"/>
              <a:t> patent</a:t>
            </a:r>
            <a:endParaRPr lang="en-US"/>
          </a:p>
        </p:txBody>
      </p:sp>
      <p:sp>
        <p:nvSpPr>
          <p:cNvPr id="3" name="Title 2">
            <a:extLst>
              <a:ext uri="{FF2B5EF4-FFF2-40B4-BE49-F238E27FC236}">
                <a16:creationId xmlns:a16="http://schemas.microsoft.com/office/drawing/2014/main" id="{49ABA915-2A94-1A2F-A590-EE65215B4293}"/>
              </a:ext>
            </a:extLst>
          </p:cNvPr>
          <p:cNvSpPr>
            <a:spLocks noGrp="1"/>
          </p:cNvSpPr>
          <p:nvPr>
            <p:ph type="title"/>
          </p:nvPr>
        </p:nvSpPr>
        <p:spPr/>
        <p:txBody>
          <a:bodyPr/>
          <a:lstStyle/>
          <a:p>
            <a:r>
              <a:rPr lang="en-US"/>
              <a:t>What Rights Does the Inventor Have?</a:t>
            </a:r>
          </a:p>
        </p:txBody>
      </p:sp>
    </p:spTree>
    <p:extLst>
      <p:ext uri="{BB962C8B-B14F-4D97-AF65-F5344CB8AC3E}">
        <p14:creationId xmlns:p14="http://schemas.microsoft.com/office/powerpoint/2010/main" val="1163860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C57E2-BA93-173D-0B47-6FF233AD335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CF9DF6-D81F-7BF7-1709-CB20E6FFDAC0}"/>
              </a:ext>
            </a:extLst>
          </p:cNvPr>
          <p:cNvSpPr>
            <a:spLocks noGrp="1"/>
          </p:cNvSpPr>
          <p:nvPr>
            <p:ph idx="1"/>
          </p:nvPr>
        </p:nvSpPr>
        <p:spPr/>
        <p:txBody>
          <a:bodyPr/>
          <a:lstStyle/>
          <a:p>
            <a:r>
              <a:rPr lang="en-US"/>
              <a:t>Patent right is a right to exclude others from making, using and selling the invention claimed in the patent</a:t>
            </a:r>
          </a:p>
          <a:p>
            <a:pPr lvl="1"/>
            <a:r>
              <a:rPr lang="en-US"/>
              <a:t>Does not include the right to make, use and sell the invention when another (broader) blocking patent exists</a:t>
            </a:r>
          </a:p>
          <a:p>
            <a:pPr lvl="1"/>
            <a:r>
              <a:rPr lang="en-US"/>
              <a:t>Simple example: the inventor of new type of airplane wing may not have the right to use that wing in an airplane if there exists a broader patent covering the invention of the airplane</a:t>
            </a:r>
          </a:p>
        </p:txBody>
      </p:sp>
      <p:sp>
        <p:nvSpPr>
          <p:cNvPr id="3" name="Title 2">
            <a:extLst>
              <a:ext uri="{FF2B5EF4-FFF2-40B4-BE49-F238E27FC236}">
                <a16:creationId xmlns:a16="http://schemas.microsoft.com/office/drawing/2014/main" id="{F06041B8-3CD6-9DE7-7501-7F7E8EEFE81C}"/>
              </a:ext>
            </a:extLst>
          </p:cNvPr>
          <p:cNvSpPr>
            <a:spLocks noGrp="1"/>
          </p:cNvSpPr>
          <p:nvPr>
            <p:ph type="title"/>
          </p:nvPr>
        </p:nvSpPr>
        <p:spPr/>
        <p:txBody>
          <a:bodyPr/>
          <a:lstStyle/>
          <a:p>
            <a:r>
              <a:rPr lang="en-US"/>
              <a:t>What Rights Does the Inventor Have?</a:t>
            </a:r>
          </a:p>
        </p:txBody>
      </p:sp>
    </p:spTree>
    <p:extLst>
      <p:ext uri="{BB962C8B-B14F-4D97-AF65-F5344CB8AC3E}">
        <p14:creationId xmlns:p14="http://schemas.microsoft.com/office/powerpoint/2010/main" val="2677546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850A1-8587-446B-96D3-619DBB2EB87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7156F1-B5BB-5231-D0F4-4F86CCAEA6B0}"/>
              </a:ext>
            </a:extLst>
          </p:cNvPr>
          <p:cNvSpPr>
            <a:spLocks noGrp="1"/>
          </p:cNvSpPr>
          <p:nvPr>
            <p:ph idx="1"/>
          </p:nvPr>
        </p:nvSpPr>
        <p:spPr/>
        <p:txBody>
          <a:bodyPr/>
          <a:lstStyle/>
          <a:p>
            <a:r>
              <a:rPr lang="en-US"/>
              <a:t>Each co-inventor may freely grant licenses to third parties to exploit the patented invention all without the consent of and without accounting to the other co-inventors</a:t>
            </a:r>
          </a:p>
          <a:p>
            <a:pPr lvl="1"/>
            <a:r>
              <a:rPr lang="en-US"/>
              <a:t>Granting of exclusive license not possible unless all co-inventors agree not to grant any other licenses and to not work the invention themselves</a:t>
            </a:r>
          </a:p>
          <a:p>
            <a:pPr lvl="1"/>
            <a:r>
              <a:rPr lang="en-US"/>
              <a:t>A co-inventor can impede another co-inventor’s ability to sue infringers by refusing to voluntarily join in such lawsuit</a:t>
            </a:r>
          </a:p>
        </p:txBody>
      </p:sp>
      <p:sp>
        <p:nvSpPr>
          <p:cNvPr id="3" name="Title 2">
            <a:extLst>
              <a:ext uri="{FF2B5EF4-FFF2-40B4-BE49-F238E27FC236}">
                <a16:creationId xmlns:a16="http://schemas.microsoft.com/office/drawing/2014/main" id="{0F1C5F73-A045-EFA7-8316-4EEFE7FEB5F2}"/>
              </a:ext>
            </a:extLst>
          </p:cNvPr>
          <p:cNvSpPr>
            <a:spLocks noGrp="1"/>
          </p:cNvSpPr>
          <p:nvPr>
            <p:ph type="title"/>
          </p:nvPr>
        </p:nvSpPr>
        <p:spPr/>
        <p:txBody>
          <a:bodyPr/>
          <a:lstStyle/>
          <a:p>
            <a:r>
              <a:rPr lang="en-US"/>
              <a:t>What Rights Does the Inventor Have?</a:t>
            </a:r>
          </a:p>
        </p:txBody>
      </p:sp>
    </p:spTree>
    <p:extLst>
      <p:ext uri="{BB962C8B-B14F-4D97-AF65-F5344CB8AC3E}">
        <p14:creationId xmlns:p14="http://schemas.microsoft.com/office/powerpoint/2010/main" val="11964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DD21-406C-1B44-8F35-E6F659A3F290}"/>
              </a:ext>
            </a:extLst>
          </p:cNvPr>
          <p:cNvSpPr>
            <a:spLocks noGrp="1"/>
          </p:cNvSpPr>
          <p:nvPr>
            <p:ph type="title"/>
          </p:nvPr>
        </p:nvSpPr>
        <p:spPr>
          <a:xfrm>
            <a:off x="152400" y="761998"/>
            <a:ext cx="2438400" cy="3615702"/>
          </a:xfrm>
        </p:spPr>
        <p:txBody>
          <a:bodyPr>
            <a:normAutofit/>
          </a:bodyPr>
          <a:lstStyle/>
          <a:p>
            <a:r>
              <a:rPr lang="en-US" dirty="0"/>
              <a:t>Trade Secret or Patent for Company Information and Technology</a:t>
            </a:r>
          </a:p>
        </p:txBody>
      </p:sp>
      <p:sp>
        <p:nvSpPr>
          <p:cNvPr id="3" name="Content Placeholder 2">
            <a:extLst>
              <a:ext uri="{FF2B5EF4-FFF2-40B4-BE49-F238E27FC236}">
                <a16:creationId xmlns:a16="http://schemas.microsoft.com/office/drawing/2014/main" id="{D9FE04B5-5C6F-D864-9F15-090C27A68637}"/>
              </a:ext>
            </a:extLst>
          </p:cNvPr>
          <p:cNvSpPr>
            <a:spLocks noGrp="1"/>
          </p:cNvSpPr>
          <p:nvPr>
            <p:ph idx="1"/>
          </p:nvPr>
        </p:nvSpPr>
        <p:spPr>
          <a:xfrm>
            <a:off x="2971800" y="209550"/>
            <a:ext cx="5943600" cy="4005072"/>
          </a:xfrm>
        </p:spPr>
        <p:txBody>
          <a:bodyPr>
            <a:normAutofit fontScale="92500" lnSpcReduction="20000"/>
          </a:bodyPr>
          <a:lstStyle/>
          <a:p>
            <a:r>
              <a:rPr lang="en-US" dirty="0"/>
              <a:t>Trade Secret Pros and Cons:</a:t>
            </a:r>
          </a:p>
          <a:p>
            <a:pPr lvl="1"/>
            <a:r>
              <a:rPr lang="en-US" dirty="0"/>
              <a:t>No third party costs</a:t>
            </a:r>
          </a:p>
          <a:p>
            <a:pPr lvl="1"/>
            <a:r>
              <a:rPr lang="en-US" dirty="0"/>
              <a:t>Potentially last indefinitely</a:t>
            </a:r>
          </a:p>
          <a:p>
            <a:pPr lvl="1"/>
            <a:r>
              <a:rPr lang="en-US" dirty="0"/>
              <a:t>Not an option if information is obtainable or may be reverse-engineered</a:t>
            </a:r>
          </a:p>
          <a:p>
            <a:r>
              <a:rPr lang="en-US" dirty="0"/>
              <a:t>Patent Pros and Cons:</a:t>
            </a:r>
          </a:p>
          <a:p>
            <a:pPr lvl="1"/>
            <a:r>
              <a:rPr lang="en-US" dirty="0"/>
              <a:t>Generally considered the strongest form of IP</a:t>
            </a:r>
          </a:p>
          <a:p>
            <a:pPr lvl="1"/>
            <a:r>
              <a:rPr lang="en-US" dirty="0"/>
              <a:t>Provides a reverse monopoly for 20 years from filing</a:t>
            </a:r>
          </a:p>
          <a:p>
            <a:pPr lvl="1"/>
            <a:r>
              <a:rPr lang="en-US" dirty="0"/>
              <a:t>Can increase company value significantly for core patents and licensing models</a:t>
            </a:r>
          </a:p>
          <a:p>
            <a:pPr lvl="1"/>
            <a:r>
              <a:rPr lang="en-US" dirty="0"/>
              <a:t>Potentially significant costs</a:t>
            </a:r>
          </a:p>
        </p:txBody>
      </p:sp>
      <p:sp>
        <p:nvSpPr>
          <p:cNvPr id="6" name="Text Placeholder 5">
            <a:extLst>
              <a:ext uri="{FF2B5EF4-FFF2-40B4-BE49-F238E27FC236}">
                <a16:creationId xmlns:a16="http://schemas.microsoft.com/office/drawing/2014/main" id="{4F62DB1D-11BE-73DA-6A19-05AE8305766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47985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7E0C5-AD01-0073-3D5E-77B2577D28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D8ABAE-F619-3F80-0242-2112BA2F9126}"/>
              </a:ext>
            </a:extLst>
          </p:cNvPr>
          <p:cNvSpPr>
            <a:spLocks noGrp="1"/>
          </p:cNvSpPr>
          <p:nvPr>
            <p:ph idx="1"/>
          </p:nvPr>
        </p:nvSpPr>
        <p:spPr/>
        <p:txBody>
          <a:bodyPr/>
          <a:lstStyle/>
          <a:p>
            <a:r>
              <a:rPr lang="en-US"/>
              <a:t>Inventor(s) can assign or license their patent rights to others (</a:t>
            </a:r>
            <a:r>
              <a:rPr lang="en-US" i="1"/>
              <a:t>e.g.</a:t>
            </a:r>
            <a:r>
              <a:rPr lang="en-US"/>
              <a:t>, company employees often assign patent rights to employer in the employment agreement)</a:t>
            </a:r>
          </a:p>
          <a:p>
            <a:r>
              <a:rPr lang="en-US"/>
              <a:t>Joint ownership (as with ownership rights of co-inventors) applies to entire patent</a:t>
            </a:r>
            <a:r>
              <a:rPr lang="en-US" altLang="en-US"/>
              <a:t> </a:t>
            </a:r>
            <a:r>
              <a:rPr lang="en-US" altLang="en-US">
                <a:latin typeface="Arial" panose="020B0604020202020204" pitchFamily="34" charset="0"/>
                <a:cs typeface="Arial" panose="020B0604020202020204" pitchFamily="34" charset="0"/>
              </a:rPr>
              <a:t>– j</a:t>
            </a:r>
            <a:r>
              <a:rPr lang="en-US"/>
              <a:t>oint ownership is not split up according to individual claims in the patent</a:t>
            </a:r>
          </a:p>
          <a:p>
            <a:r>
              <a:rPr lang="en-US"/>
              <a:t>Where community property laws apply, there may be joint ownership by both spouses of a patent acquired during the marriage by one spouse</a:t>
            </a:r>
          </a:p>
        </p:txBody>
      </p:sp>
      <p:sp>
        <p:nvSpPr>
          <p:cNvPr id="3" name="Title 2">
            <a:extLst>
              <a:ext uri="{FF2B5EF4-FFF2-40B4-BE49-F238E27FC236}">
                <a16:creationId xmlns:a16="http://schemas.microsoft.com/office/drawing/2014/main" id="{433B089E-FA84-383F-C05F-E937093BDA2B}"/>
              </a:ext>
            </a:extLst>
          </p:cNvPr>
          <p:cNvSpPr>
            <a:spLocks noGrp="1"/>
          </p:cNvSpPr>
          <p:nvPr>
            <p:ph type="title"/>
          </p:nvPr>
        </p:nvSpPr>
        <p:spPr/>
        <p:txBody>
          <a:bodyPr/>
          <a:lstStyle/>
          <a:p>
            <a:r>
              <a:rPr lang="en-US"/>
              <a:t>What Rights Does the Inventor Have?</a:t>
            </a:r>
          </a:p>
        </p:txBody>
      </p:sp>
    </p:spTree>
    <p:extLst>
      <p:ext uri="{BB962C8B-B14F-4D97-AF65-F5344CB8AC3E}">
        <p14:creationId xmlns:p14="http://schemas.microsoft.com/office/powerpoint/2010/main" val="129857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FC3D-FB22-6FB4-FDB4-EEE2ABE4E0E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D1CAB3-320F-7998-A3EA-4486086CDA4A}"/>
              </a:ext>
            </a:extLst>
          </p:cNvPr>
          <p:cNvSpPr>
            <a:spLocks noGrp="1"/>
          </p:cNvSpPr>
          <p:nvPr>
            <p:ph idx="1"/>
          </p:nvPr>
        </p:nvSpPr>
        <p:spPr/>
        <p:txBody>
          <a:bodyPr>
            <a:normAutofit/>
          </a:bodyPr>
          <a:lstStyle/>
          <a:p>
            <a:pPr marL="598885" indent="-556022">
              <a:buFont typeface="+mj-lt"/>
              <a:buAutoNum type="arabicPeriod"/>
            </a:pPr>
            <a:r>
              <a:rPr lang="en-US" sz="1800"/>
              <a:t>While working at an AI company (Company A), Annie comes up with a new idea for an AI system</a:t>
            </a:r>
          </a:p>
          <a:p>
            <a:pPr marL="598885" indent="-556022">
              <a:buFont typeface="+mj-lt"/>
              <a:buAutoNum type="arabicPeriod"/>
            </a:pPr>
            <a:r>
              <a:rPr lang="en-US" sz="1800"/>
              <a:t>Annie leaves Company A and starts Company B with co-founder Barney</a:t>
            </a:r>
          </a:p>
          <a:p>
            <a:pPr marL="598885" indent="-556022">
              <a:buFont typeface="+mj-lt"/>
              <a:buAutoNum type="arabicPeriod"/>
            </a:pPr>
            <a:r>
              <a:rPr lang="en-US" sz="1800"/>
              <a:t>Annie and Barney hire Cathy who sets up the AI models, gathers training data and codes the new system to implement the invention under direction from Annie and Barney</a:t>
            </a:r>
          </a:p>
          <a:p>
            <a:pPr marL="598885" indent="-556022">
              <a:buFont typeface="+mj-lt"/>
              <a:buAutoNum type="arabicPeriod"/>
            </a:pPr>
            <a:r>
              <a:rPr lang="en-US" sz="1800"/>
              <a:t>Company B pays for and files for a patent application for the AI invention naming Annie as sole inventor</a:t>
            </a:r>
          </a:p>
          <a:p>
            <a:pPr marL="42863" indent="0">
              <a:buNone/>
            </a:pPr>
            <a:endParaRPr lang="en-US" sz="1800"/>
          </a:p>
          <a:p>
            <a:pPr marL="42863" indent="0">
              <a:buNone/>
            </a:pPr>
            <a:r>
              <a:rPr lang="en-US" sz="1800"/>
              <a:t>Who owns the patent rights in the AI invention?</a:t>
            </a:r>
          </a:p>
          <a:p>
            <a:endParaRPr lang="en-US"/>
          </a:p>
        </p:txBody>
      </p:sp>
      <p:sp>
        <p:nvSpPr>
          <p:cNvPr id="3" name="Title 2">
            <a:extLst>
              <a:ext uri="{FF2B5EF4-FFF2-40B4-BE49-F238E27FC236}">
                <a16:creationId xmlns:a16="http://schemas.microsoft.com/office/drawing/2014/main" id="{C3E54E1E-6A1B-BDA6-2AA5-1A65A0D8ADF4}"/>
              </a:ext>
            </a:extLst>
          </p:cNvPr>
          <p:cNvSpPr>
            <a:spLocks noGrp="1"/>
          </p:cNvSpPr>
          <p:nvPr>
            <p:ph type="title"/>
          </p:nvPr>
        </p:nvSpPr>
        <p:spPr/>
        <p:txBody>
          <a:bodyPr/>
          <a:lstStyle/>
          <a:p>
            <a:r>
              <a:rPr lang="en-US"/>
              <a:t>Example</a:t>
            </a:r>
            <a:r>
              <a:rPr lang="en-US" sz="2400"/>
              <a:t> Ownership Scenario</a:t>
            </a:r>
            <a:endParaRPr lang="en-US"/>
          </a:p>
        </p:txBody>
      </p:sp>
    </p:spTree>
    <p:extLst>
      <p:ext uri="{BB962C8B-B14F-4D97-AF65-F5344CB8AC3E}">
        <p14:creationId xmlns:p14="http://schemas.microsoft.com/office/powerpoint/2010/main" val="4020596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4A90-A404-2A6B-9B92-60B277D664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725DC0-8CB1-21D7-E853-65176581573F}"/>
              </a:ext>
            </a:extLst>
          </p:cNvPr>
          <p:cNvSpPr>
            <a:spLocks noGrp="1"/>
          </p:cNvSpPr>
          <p:nvPr>
            <p:ph idx="1"/>
          </p:nvPr>
        </p:nvSpPr>
        <p:spPr/>
        <p:txBody>
          <a:bodyPr>
            <a:normAutofit fontScale="92500" lnSpcReduction="10000"/>
          </a:bodyPr>
          <a:lstStyle/>
          <a:p>
            <a:r>
              <a:rPr lang="en-US"/>
              <a:t>Does the scope of any previous assignment of patent rights from Annie to Company A matter?</a:t>
            </a:r>
          </a:p>
          <a:p>
            <a:r>
              <a:rPr lang="en-US"/>
              <a:t>Does it matter for patent ownership that company A develops in the same AI technology area the patent applies to?</a:t>
            </a:r>
          </a:p>
          <a:p>
            <a:r>
              <a:rPr lang="en-US"/>
              <a:t>Does it matter for patent ownership that Company B filed the patent application and paid for the patent application to be filed?</a:t>
            </a:r>
          </a:p>
          <a:p>
            <a:r>
              <a:rPr lang="en-US"/>
              <a:t>Does it matter for patent ownership that Barney is a co-founder of Company B?</a:t>
            </a:r>
          </a:p>
          <a:p>
            <a:r>
              <a:rPr lang="en-US"/>
              <a:t>Does it matter for patent ownership that Cathy set up the AI model, gathered training data, and coded the new system to implement the invention?</a:t>
            </a:r>
          </a:p>
        </p:txBody>
      </p:sp>
      <p:sp>
        <p:nvSpPr>
          <p:cNvPr id="3" name="Title 2">
            <a:extLst>
              <a:ext uri="{FF2B5EF4-FFF2-40B4-BE49-F238E27FC236}">
                <a16:creationId xmlns:a16="http://schemas.microsoft.com/office/drawing/2014/main" id="{56C82460-0292-C58F-ACDC-680122F14DB5}"/>
              </a:ext>
            </a:extLst>
          </p:cNvPr>
          <p:cNvSpPr>
            <a:spLocks noGrp="1"/>
          </p:cNvSpPr>
          <p:nvPr>
            <p:ph type="title"/>
          </p:nvPr>
        </p:nvSpPr>
        <p:spPr/>
        <p:txBody>
          <a:bodyPr/>
          <a:lstStyle/>
          <a:p>
            <a:r>
              <a:rPr lang="en-US"/>
              <a:t>Example Ownership Scenario</a:t>
            </a:r>
          </a:p>
        </p:txBody>
      </p:sp>
    </p:spTree>
    <p:extLst>
      <p:ext uri="{BB962C8B-B14F-4D97-AF65-F5344CB8AC3E}">
        <p14:creationId xmlns:p14="http://schemas.microsoft.com/office/powerpoint/2010/main" val="2279941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702A6-693C-DA9B-CEB6-12010FDD60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0B2EBC-2615-41DD-09D9-B9C296AD8A3E}"/>
              </a:ext>
            </a:extLst>
          </p:cNvPr>
          <p:cNvSpPr>
            <a:spLocks noGrp="1"/>
          </p:cNvSpPr>
          <p:nvPr>
            <p:ph type="title"/>
          </p:nvPr>
        </p:nvSpPr>
        <p:spPr>
          <a:xfrm>
            <a:off x="685800" y="57150"/>
            <a:ext cx="7696200" cy="914400"/>
          </a:xfrm>
        </p:spPr>
        <p:txBody>
          <a:bodyPr/>
          <a:lstStyle/>
          <a:p>
            <a:r>
              <a:rPr lang="en-US"/>
              <a:t>Ownership</a:t>
            </a:r>
            <a:r>
              <a:rPr lang="en-US" altLang="en-US"/>
              <a:t> – </a:t>
            </a:r>
            <a:r>
              <a:rPr lang="en-US"/>
              <a:t>Take Aways</a:t>
            </a:r>
          </a:p>
        </p:txBody>
      </p:sp>
      <p:sp>
        <p:nvSpPr>
          <p:cNvPr id="2" name="Content Placeholder 1">
            <a:extLst>
              <a:ext uri="{FF2B5EF4-FFF2-40B4-BE49-F238E27FC236}">
                <a16:creationId xmlns:a16="http://schemas.microsoft.com/office/drawing/2014/main" id="{4F90BA82-D9F4-B64A-AC55-98B37A9AFEE3}"/>
              </a:ext>
            </a:extLst>
          </p:cNvPr>
          <p:cNvSpPr>
            <a:spLocks noGrp="1"/>
          </p:cNvSpPr>
          <p:nvPr>
            <p:ph idx="1"/>
          </p:nvPr>
        </p:nvSpPr>
        <p:spPr>
          <a:xfrm>
            <a:off x="228600" y="1028699"/>
            <a:ext cx="8686800" cy="3752851"/>
          </a:xfrm>
        </p:spPr>
        <p:txBody>
          <a:bodyPr>
            <a:normAutofit lnSpcReduction="10000"/>
          </a:bodyPr>
          <a:lstStyle/>
          <a:p>
            <a:r>
              <a:rPr lang="en-US"/>
              <a:t>Sort out IP ownership rights as early as possible between co-founders, co-inventors, employees, contractors and collaborators</a:t>
            </a:r>
          </a:p>
          <a:p>
            <a:r>
              <a:rPr lang="en-US"/>
              <a:t>Look into previous employment and potential previous IP assignments and licenses, NDAs, and existing IP obligations of all parties involved</a:t>
            </a:r>
          </a:p>
          <a:p>
            <a:r>
              <a:rPr lang="en-US"/>
              <a:t>File patent application(s) as early as possible in names of actual inventors to stake claim in that IP</a:t>
            </a:r>
          </a:p>
          <a:p>
            <a:r>
              <a:rPr lang="en-US"/>
              <a:t>Make sure co-founders, co-inventors, employees, contractors and collaborators have written agreements that assign or license their IP rights to the company</a:t>
            </a:r>
          </a:p>
        </p:txBody>
      </p:sp>
    </p:spTree>
    <p:extLst>
      <p:ext uri="{BB962C8B-B14F-4D97-AF65-F5344CB8AC3E}">
        <p14:creationId xmlns:p14="http://schemas.microsoft.com/office/powerpoint/2010/main" val="1356187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7BEC3-B442-DD99-51A7-E935B90B135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EED43C-08FA-87CB-C24D-C46B508DEB3A}"/>
              </a:ext>
            </a:extLst>
          </p:cNvPr>
          <p:cNvSpPr>
            <a:spLocks noGrp="1"/>
          </p:cNvSpPr>
          <p:nvPr>
            <p:ph idx="1"/>
          </p:nvPr>
        </p:nvSpPr>
        <p:spPr/>
        <p:txBody>
          <a:bodyPr/>
          <a:lstStyle/>
          <a:p>
            <a:r>
              <a:rPr lang="en-US"/>
              <a:t>What is a copyright?</a:t>
            </a:r>
          </a:p>
          <a:p>
            <a:pPr lvl="1"/>
            <a:r>
              <a:rPr lang="en-US"/>
              <a:t>IP protection granted to original works of authorship fixed in a tangible medium of expression</a:t>
            </a:r>
          </a:p>
          <a:p>
            <a:r>
              <a:rPr lang="en-US"/>
              <a:t>What is the scope of copyright protection?</a:t>
            </a:r>
          </a:p>
          <a:p>
            <a:pPr lvl="1"/>
            <a:r>
              <a:rPr lang="en-US"/>
              <a:t>Exclusive rights to reproduce, display, perform, sell the work, and to create derivative works</a:t>
            </a:r>
          </a:p>
          <a:p>
            <a:endParaRPr lang="en-US"/>
          </a:p>
        </p:txBody>
      </p:sp>
      <p:sp>
        <p:nvSpPr>
          <p:cNvPr id="3" name="Title 2">
            <a:extLst>
              <a:ext uri="{FF2B5EF4-FFF2-40B4-BE49-F238E27FC236}">
                <a16:creationId xmlns:a16="http://schemas.microsoft.com/office/drawing/2014/main" id="{951CBFDC-423F-CE31-27A6-915E5B954B45}"/>
              </a:ext>
            </a:extLst>
          </p:cNvPr>
          <p:cNvSpPr>
            <a:spLocks noGrp="1"/>
          </p:cNvSpPr>
          <p:nvPr>
            <p:ph type="title"/>
          </p:nvPr>
        </p:nvSpPr>
        <p:spPr/>
        <p:txBody>
          <a:bodyPr/>
          <a:lstStyle/>
          <a:p>
            <a:r>
              <a:rPr lang="en-US"/>
              <a:t>Copyright Basics</a:t>
            </a:r>
          </a:p>
        </p:txBody>
      </p:sp>
    </p:spTree>
    <p:extLst>
      <p:ext uri="{BB962C8B-B14F-4D97-AF65-F5344CB8AC3E}">
        <p14:creationId xmlns:p14="http://schemas.microsoft.com/office/powerpoint/2010/main" val="2912761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10406-7C83-5048-6B0D-60BC778B37C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C97C56-D396-D8E7-C513-AD60574329FE}"/>
              </a:ext>
            </a:extLst>
          </p:cNvPr>
          <p:cNvSpPr>
            <a:spLocks noGrp="1"/>
          </p:cNvSpPr>
          <p:nvPr>
            <p:ph idx="1"/>
          </p:nvPr>
        </p:nvSpPr>
        <p:spPr/>
        <p:txBody>
          <a:bodyPr/>
          <a:lstStyle/>
          <a:p>
            <a:r>
              <a:rPr lang="en-US"/>
              <a:t>When does copyright protection begin and end?</a:t>
            </a:r>
          </a:p>
          <a:p>
            <a:pPr lvl="1"/>
            <a:r>
              <a:rPr lang="en-US"/>
              <a:t>A work is copyright protected the moment it is created and fixed in a tangible medium of expression</a:t>
            </a:r>
          </a:p>
          <a:p>
            <a:pPr lvl="1"/>
            <a:r>
              <a:rPr lang="en-US"/>
              <a:t>Term: the life of the author + 70 years</a:t>
            </a:r>
          </a:p>
          <a:p>
            <a:r>
              <a:rPr lang="en-US"/>
              <a:t>Is registration necessary?</a:t>
            </a:r>
          </a:p>
          <a:p>
            <a:pPr lvl="1"/>
            <a:r>
              <a:rPr lang="en-US"/>
              <a:t>Author has rights regardless of federal registration</a:t>
            </a:r>
          </a:p>
          <a:p>
            <a:pPr lvl="1"/>
            <a:r>
              <a:rPr lang="en-US"/>
              <a:t>BUT: important reasons to consider registration</a:t>
            </a:r>
          </a:p>
        </p:txBody>
      </p:sp>
      <p:sp>
        <p:nvSpPr>
          <p:cNvPr id="3" name="Title 2">
            <a:extLst>
              <a:ext uri="{FF2B5EF4-FFF2-40B4-BE49-F238E27FC236}">
                <a16:creationId xmlns:a16="http://schemas.microsoft.com/office/drawing/2014/main" id="{072CEFDF-E416-4223-91BA-F826B5201AB4}"/>
              </a:ext>
            </a:extLst>
          </p:cNvPr>
          <p:cNvSpPr>
            <a:spLocks noGrp="1"/>
          </p:cNvSpPr>
          <p:nvPr>
            <p:ph type="title"/>
          </p:nvPr>
        </p:nvSpPr>
        <p:spPr/>
        <p:txBody>
          <a:bodyPr/>
          <a:lstStyle/>
          <a:p>
            <a:r>
              <a:rPr lang="en-US"/>
              <a:t>Copyright Basics</a:t>
            </a:r>
          </a:p>
        </p:txBody>
      </p:sp>
    </p:spTree>
    <p:extLst>
      <p:ext uri="{BB962C8B-B14F-4D97-AF65-F5344CB8AC3E}">
        <p14:creationId xmlns:p14="http://schemas.microsoft.com/office/powerpoint/2010/main" val="3283403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717B3-FB24-5E07-D40F-F3CA1CF5C60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C83294-3F8C-B75A-AD6A-7412E1544B1B}"/>
              </a:ext>
            </a:extLst>
          </p:cNvPr>
          <p:cNvSpPr>
            <a:spLocks noGrp="1"/>
          </p:cNvSpPr>
          <p:nvPr>
            <p:ph idx="1"/>
          </p:nvPr>
        </p:nvSpPr>
        <p:spPr/>
        <p:txBody>
          <a:bodyPr/>
          <a:lstStyle/>
          <a:p>
            <a:r>
              <a:rPr lang="en-US"/>
              <a:t>Employee creates the work</a:t>
            </a:r>
          </a:p>
          <a:p>
            <a:pPr lvl="1"/>
            <a:r>
              <a:rPr lang="en-US"/>
              <a:t>A work prepared by an employee within the scope of employment is a work made for hire.</a:t>
            </a:r>
          </a:p>
          <a:p>
            <a:pPr lvl="1"/>
            <a:r>
              <a:rPr lang="en-US"/>
              <a:t>What is “within the scope of employment”?</a:t>
            </a:r>
          </a:p>
          <a:p>
            <a:pPr marL="685800" lvl="2" indent="0">
              <a:buNone/>
            </a:pPr>
            <a:r>
              <a:rPr lang="en-US"/>
              <a:t>1) Work is of the kind which the employee was hired to create;</a:t>
            </a:r>
          </a:p>
          <a:p>
            <a:pPr marL="685800" lvl="2" indent="0">
              <a:buNone/>
            </a:pPr>
            <a:r>
              <a:rPr lang="en-US"/>
              <a:t>2) Work created substantially within authorized time and space limits; and</a:t>
            </a:r>
          </a:p>
          <a:p>
            <a:pPr marL="685800" lvl="2" indent="0">
              <a:buNone/>
            </a:pPr>
            <a:r>
              <a:rPr lang="en-US"/>
              <a:t>3) Work created in service of the interests of the employer.</a:t>
            </a:r>
          </a:p>
        </p:txBody>
      </p:sp>
      <p:sp>
        <p:nvSpPr>
          <p:cNvPr id="3" name="Title 2">
            <a:extLst>
              <a:ext uri="{FF2B5EF4-FFF2-40B4-BE49-F238E27FC236}">
                <a16:creationId xmlns:a16="http://schemas.microsoft.com/office/drawing/2014/main" id="{5E5DE6D2-ABFF-5F68-C20A-E26BF0ABEFD7}"/>
              </a:ext>
            </a:extLst>
          </p:cNvPr>
          <p:cNvSpPr>
            <a:spLocks noGrp="1"/>
          </p:cNvSpPr>
          <p:nvPr>
            <p:ph type="title"/>
          </p:nvPr>
        </p:nvSpPr>
        <p:spPr/>
        <p:txBody>
          <a:bodyPr>
            <a:normAutofit fontScale="90000"/>
          </a:bodyPr>
          <a:lstStyle/>
          <a:p>
            <a:r>
              <a:rPr lang="en-US"/>
              <a:t>Who Owns a Work? </a:t>
            </a:r>
            <a:br>
              <a:rPr lang="en-US"/>
            </a:br>
            <a:r>
              <a:rPr lang="en-US"/>
              <a:t>The Work-for-Hire Doctrine</a:t>
            </a:r>
          </a:p>
        </p:txBody>
      </p:sp>
    </p:spTree>
    <p:extLst>
      <p:ext uri="{BB962C8B-B14F-4D97-AF65-F5344CB8AC3E}">
        <p14:creationId xmlns:p14="http://schemas.microsoft.com/office/powerpoint/2010/main" val="1025731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333AF-F10A-7245-57C8-5571F192B40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4E23DE-8C4C-424D-726A-890EF26D44A7}"/>
              </a:ext>
            </a:extLst>
          </p:cNvPr>
          <p:cNvSpPr>
            <a:spLocks noGrp="1"/>
          </p:cNvSpPr>
          <p:nvPr>
            <p:ph idx="1"/>
          </p:nvPr>
        </p:nvSpPr>
        <p:spPr/>
        <p:txBody>
          <a:bodyPr/>
          <a:lstStyle/>
          <a:p>
            <a:r>
              <a:rPr lang="en-US"/>
              <a:t>Employee creates the work within the scope of employment </a:t>
            </a:r>
            <a:r>
              <a:rPr lang="en-US">
                <a:sym typeface="Wingdings" panose="05000000000000000000" pitchFamily="2" charset="2"/>
              </a:rPr>
              <a:t> </a:t>
            </a:r>
            <a:r>
              <a:rPr lang="en-US"/>
              <a:t>work made for hire </a:t>
            </a:r>
            <a:r>
              <a:rPr lang="en-US">
                <a:sym typeface="Wingdings" panose="05000000000000000000" pitchFamily="2" charset="2"/>
              </a:rPr>
              <a:t> employer is considered the author and owns the copyright</a:t>
            </a:r>
          </a:p>
          <a:p>
            <a:r>
              <a:rPr lang="en-US">
                <a:sym typeface="Wingdings" panose="05000000000000000000" pitchFamily="2" charset="2"/>
              </a:rPr>
              <a:t>This can be altered by written agreement between the employee and employer</a:t>
            </a:r>
            <a:endParaRPr lang="en-US"/>
          </a:p>
        </p:txBody>
      </p:sp>
      <p:sp>
        <p:nvSpPr>
          <p:cNvPr id="3" name="Title 2">
            <a:extLst>
              <a:ext uri="{FF2B5EF4-FFF2-40B4-BE49-F238E27FC236}">
                <a16:creationId xmlns:a16="http://schemas.microsoft.com/office/drawing/2014/main" id="{CBBC3319-3A3B-749D-D789-292A6434DE0D}"/>
              </a:ext>
            </a:extLst>
          </p:cNvPr>
          <p:cNvSpPr>
            <a:spLocks noGrp="1"/>
          </p:cNvSpPr>
          <p:nvPr>
            <p:ph type="title"/>
          </p:nvPr>
        </p:nvSpPr>
        <p:spPr/>
        <p:txBody>
          <a:bodyPr>
            <a:normAutofit fontScale="90000"/>
          </a:bodyPr>
          <a:lstStyle/>
          <a:p>
            <a:r>
              <a:rPr lang="en-US"/>
              <a:t>Who Owns a Work? </a:t>
            </a:r>
            <a:br>
              <a:rPr lang="en-US"/>
            </a:br>
            <a:r>
              <a:rPr lang="en-US"/>
              <a:t>The Work-for-Hire Doctrine</a:t>
            </a:r>
          </a:p>
        </p:txBody>
      </p:sp>
    </p:spTree>
    <p:extLst>
      <p:ext uri="{BB962C8B-B14F-4D97-AF65-F5344CB8AC3E}">
        <p14:creationId xmlns:p14="http://schemas.microsoft.com/office/powerpoint/2010/main" val="841070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DCA0E-4A6F-353E-8B99-F61A2DF5FB0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21BBEB-9BC1-302A-6A28-07A849C401C3}"/>
              </a:ext>
            </a:extLst>
          </p:cNvPr>
          <p:cNvSpPr>
            <a:spLocks noGrp="1"/>
          </p:cNvSpPr>
          <p:nvPr>
            <p:ph idx="1"/>
          </p:nvPr>
        </p:nvSpPr>
        <p:spPr/>
        <p:txBody>
          <a:bodyPr>
            <a:normAutofit lnSpcReduction="10000"/>
          </a:bodyPr>
          <a:lstStyle/>
          <a:p>
            <a:r>
              <a:rPr lang="en-US"/>
              <a:t>Non-Employee creates the work (covered by statute)</a:t>
            </a:r>
          </a:p>
          <a:p>
            <a:pPr lvl="1"/>
            <a:r>
              <a:rPr lang="en-US"/>
              <a:t>Statute includes certain categories of works specially ordered or commissioned for certain uses</a:t>
            </a:r>
          </a:p>
          <a:p>
            <a:pPr lvl="1"/>
            <a:r>
              <a:rPr lang="en-US"/>
              <a:t>Requires written agreement</a:t>
            </a:r>
          </a:p>
          <a:p>
            <a:pPr lvl="1"/>
            <a:r>
              <a:rPr lang="en-US"/>
              <a:t>Business is the author and owns the copyright</a:t>
            </a:r>
          </a:p>
          <a:p>
            <a:pPr lvl="1"/>
            <a:r>
              <a:rPr lang="en-US"/>
              <a:t>Leaves out many types of works relevant to a business</a:t>
            </a:r>
          </a:p>
          <a:p>
            <a:r>
              <a:rPr lang="en-US"/>
              <a:t>Non-Employee creates the work (not covered by statute)</a:t>
            </a:r>
          </a:p>
          <a:p>
            <a:pPr lvl="1"/>
            <a:r>
              <a:rPr lang="en-US"/>
              <a:t>Example: Creative agency, freelance artist, software developer</a:t>
            </a:r>
          </a:p>
          <a:p>
            <a:pPr lvl="1"/>
            <a:r>
              <a:rPr lang="en-US"/>
              <a:t>Commissioned work owned by the author, not business</a:t>
            </a:r>
          </a:p>
          <a:p>
            <a:pPr lvl="1"/>
            <a:r>
              <a:rPr lang="en-US"/>
              <a:t>Assignment to convey ownership</a:t>
            </a:r>
          </a:p>
        </p:txBody>
      </p:sp>
      <p:sp>
        <p:nvSpPr>
          <p:cNvPr id="3" name="Title 2">
            <a:extLst>
              <a:ext uri="{FF2B5EF4-FFF2-40B4-BE49-F238E27FC236}">
                <a16:creationId xmlns:a16="http://schemas.microsoft.com/office/drawing/2014/main" id="{BA92B249-6A98-3304-90CE-261DD6E292DA}"/>
              </a:ext>
            </a:extLst>
          </p:cNvPr>
          <p:cNvSpPr>
            <a:spLocks noGrp="1"/>
          </p:cNvSpPr>
          <p:nvPr>
            <p:ph type="title"/>
          </p:nvPr>
        </p:nvSpPr>
        <p:spPr/>
        <p:txBody>
          <a:bodyPr/>
          <a:lstStyle/>
          <a:p>
            <a:r>
              <a:rPr lang="en-US"/>
              <a:t>Who Owns a Work?</a:t>
            </a:r>
          </a:p>
        </p:txBody>
      </p:sp>
    </p:spTree>
    <p:extLst>
      <p:ext uri="{BB962C8B-B14F-4D97-AF65-F5344CB8AC3E}">
        <p14:creationId xmlns:p14="http://schemas.microsoft.com/office/powerpoint/2010/main" val="3166638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E7D7C-4E97-B54A-D6E0-81CE170D42E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A3FFB1-9777-AF2A-3308-BED669B4512A}"/>
              </a:ext>
            </a:extLst>
          </p:cNvPr>
          <p:cNvSpPr>
            <a:spLocks noGrp="1"/>
          </p:cNvSpPr>
          <p:nvPr>
            <p:ph idx="1"/>
          </p:nvPr>
        </p:nvSpPr>
        <p:spPr/>
        <p:txBody>
          <a:bodyPr/>
          <a:lstStyle/>
          <a:p>
            <a:r>
              <a:rPr lang="en-US"/>
              <a:t>Copyright statute has different ownership outcomes for works created for a business by an employee, or by a commissioned artist</a:t>
            </a:r>
          </a:p>
          <a:p>
            <a:pPr lvl="1"/>
            <a:r>
              <a:rPr lang="en-US"/>
              <a:t>Utilize work-for-hire or written assignments to ensure copyright belongs to the business</a:t>
            </a:r>
          </a:p>
        </p:txBody>
      </p:sp>
      <p:sp>
        <p:nvSpPr>
          <p:cNvPr id="3" name="Title 2">
            <a:extLst>
              <a:ext uri="{FF2B5EF4-FFF2-40B4-BE49-F238E27FC236}">
                <a16:creationId xmlns:a16="http://schemas.microsoft.com/office/drawing/2014/main" id="{1F00CDF5-64AE-EE65-F388-12AFCEF3B615}"/>
              </a:ext>
            </a:extLst>
          </p:cNvPr>
          <p:cNvSpPr>
            <a:spLocks noGrp="1"/>
          </p:cNvSpPr>
          <p:nvPr>
            <p:ph type="title"/>
          </p:nvPr>
        </p:nvSpPr>
        <p:spPr/>
        <p:txBody>
          <a:bodyPr/>
          <a:lstStyle/>
          <a:p>
            <a:r>
              <a:rPr lang="en-US"/>
              <a:t>Copyright</a:t>
            </a:r>
            <a:r>
              <a:rPr lang="en-US" altLang="en-US"/>
              <a:t> – </a:t>
            </a:r>
            <a:r>
              <a:rPr lang="en-US"/>
              <a:t>Take Aways</a:t>
            </a:r>
          </a:p>
        </p:txBody>
      </p:sp>
    </p:spTree>
    <p:extLst>
      <p:ext uri="{BB962C8B-B14F-4D97-AF65-F5344CB8AC3E}">
        <p14:creationId xmlns:p14="http://schemas.microsoft.com/office/powerpoint/2010/main" val="73822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1B00F-471D-93C6-B38B-B529FD359B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7FAFB8-B4BB-D87C-D367-9B608E6AE561}"/>
              </a:ext>
            </a:extLst>
          </p:cNvPr>
          <p:cNvSpPr>
            <a:spLocks noGrp="1"/>
          </p:cNvSpPr>
          <p:nvPr>
            <p:ph type="title"/>
          </p:nvPr>
        </p:nvSpPr>
        <p:spPr>
          <a:xfrm>
            <a:off x="685800" y="57150"/>
            <a:ext cx="7696200" cy="914400"/>
          </a:xfrm>
        </p:spPr>
        <p:txBody>
          <a:bodyPr/>
          <a:lstStyle/>
          <a:p>
            <a:r>
              <a:rPr lang="en-US"/>
              <a:t>Trade Secret Basics</a:t>
            </a:r>
          </a:p>
        </p:txBody>
      </p:sp>
      <p:sp>
        <p:nvSpPr>
          <p:cNvPr id="2" name="Content Placeholder 1">
            <a:extLst>
              <a:ext uri="{FF2B5EF4-FFF2-40B4-BE49-F238E27FC236}">
                <a16:creationId xmlns:a16="http://schemas.microsoft.com/office/drawing/2014/main" id="{42FF389D-7C20-82A1-A9D6-2DB05E44C878}"/>
              </a:ext>
            </a:extLst>
          </p:cNvPr>
          <p:cNvSpPr>
            <a:spLocks noGrp="1"/>
          </p:cNvSpPr>
          <p:nvPr>
            <p:ph idx="1"/>
          </p:nvPr>
        </p:nvSpPr>
        <p:spPr>
          <a:xfrm>
            <a:off x="228600" y="1028699"/>
            <a:ext cx="8686800" cy="3752851"/>
          </a:xfrm>
        </p:spPr>
        <p:txBody>
          <a:bodyPr>
            <a:normAutofit fontScale="92500" lnSpcReduction="20000"/>
          </a:bodyPr>
          <a:lstStyle/>
          <a:p>
            <a:r>
              <a:rPr lang="en-US" dirty="0"/>
              <a:t>All forms and types of financial, business, scientific, technical, economic, or engineering information, including patterns, plans, compilations, program devices, formulas, designs, prototypes, methods, techniques, processes, procedures, programs, or codes, whether tangible or intangible, and whether or how stored, compiled, or memorialized physically, electronically, graphically, photographically, or in writing if:</a:t>
            </a:r>
          </a:p>
          <a:p>
            <a:pPr lvl="1"/>
            <a:r>
              <a:rPr lang="en-US" dirty="0"/>
              <a:t>(A) the owner thereof has taken reasonable measures to keep such information secret; and </a:t>
            </a:r>
          </a:p>
          <a:p>
            <a:pPr lvl="1"/>
            <a:r>
              <a:rPr lang="en-US" dirty="0"/>
              <a:t>(B) the information derives independent economic value, actual or potential, from not being generally known to, and not being readily ascertainable through proper means by, another person who can obtain economic value from the disclosure or use of the information.</a:t>
            </a:r>
          </a:p>
          <a:p>
            <a:r>
              <a:rPr lang="en-US" dirty="0"/>
              <a:t>18 </a:t>
            </a:r>
            <a:r>
              <a:rPr lang="en-US" dirty="0" err="1"/>
              <a:t>USC§1839</a:t>
            </a:r>
            <a:r>
              <a:rPr lang="en-US"/>
              <a:t>(3)</a:t>
            </a:r>
          </a:p>
        </p:txBody>
      </p:sp>
    </p:spTree>
    <p:extLst>
      <p:ext uri="{BB962C8B-B14F-4D97-AF65-F5344CB8AC3E}">
        <p14:creationId xmlns:p14="http://schemas.microsoft.com/office/powerpoint/2010/main" val="2332817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ED0DB-49D2-3988-9AA2-AC6642017CC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D9A917-DE48-CD65-A563-0790BA5DCD5A}"/>
              </a:ext>
            </a:extLst>
          </p:cNvPr>
          <p:cNvSpPr>
            <a:spLocks noGrp="1"/>
          </p:cNvSpPr>
          <p:nvPr>
            <p:ph idx="1"/>
          </p:nvPr>
        </p:nvSpPr>
        <p:spPr/>
        <p:txBody>
          <a:bodyPr/>
          <a:lstStyle/>
          <a:p>
            <a:r>
              <a:rPr lang="en-US"/>
              <a:t>What is a trademark?</a:t>
            </a:r>
          </a:p>
          <a:p>
            <a:pPr lvl="1"/>
            <a:r>
              <a:rPr lang="en-US"/>
              <a:t>Any word, name, phrase, symbol, design, or a combination of these used to identify the source of your goods or services and to distinguish from others’ products</a:t>
            </a:r>
          </a:p>
          <a:p>
            <a:r>
              <a:rPr lang="en-US"/>
              <a:t>What is the scope of trademark protection?</a:t>
            </a:r>
          </a:p>
          <a:p>
            <a:pPr lvl="1"/>
            <a:r>
              <a:rPr lang="en-US"/>
              <a:t>Particular goods and services</a:t>
            </a:r>
          </a:p>
          <a:p>
            <a:pPr lvl="1"/>
            <a:r>
              <a:rPr lang="en-US"/>
              <a:t>Territorial</a:t>
            </a:r>
          </a:p>
          <a:p>
            <a:pPr lvl="1"/>
            <a:r>
              <a:rPr lang="en-US"/>
              <a:t>Priority rights</a:t>
            </a:r>
          </a:p>
        </p:txBody>
      </p:sp>
      <p:sp>
        <p:nvSpPr>
          <p:cNvPr id="3" name="Title 2">
            <a:extLst>
              <a:ext uri="{FF2B5EF4-FFF2-40B4-BE49-F238E27FC236}">
                <a16:creationId xmlns:a16="http://schemas.microsoft.com/office/drawing/2014/main" id="{5154D9A9-CBB7-342F-F46C-DEF78203636E}"/>
              </a:ext>
            </a:extLst>
          </p:cNvPr>
          <p:cNvSpPr>
            <a:spLocks noGrp="1"/>
          </p:cNvSpPr>
          <p:nvPr>
            <p:ph type="title"/>
          </p:nvPr>
        </p:nvSpPr>
        <p:spPr/>
        <p:txBody>
          <a:bodyPr/>
          <a:lstStyle/>
          <a:p>
            <a:r>
              <a:rPr lang="en-US" altLang="en-US"/>
              <a:t>Trademark Basics</a:t>
            </a:r>
            <a:endParaRPr lang="en-US"/>
          </a:p>
        </p:txBody>
      </p:sp>
      <p:pic>
        <p:nvPicPr>
          <p:cNvPr id="4" name="Picture 3">
            <a:extLst>
              <a:ext uri="{FF2B5EF4-FFF2-40B4-BE49-F238E27FC236}">
                <a16:creationId xmlns:a16="http://schemas.microsoft.com/office/drawing/2014/main" id="{2501AD0D-57F9-0A07-9350-8AD7052F0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51" y="3226980"/>
            <a:ext cx="1694645" cy="1687920"/>
          </a:xfrm>
          <a:prstGeom prst="rect">
            <a:avLst/>
          </a:prstGeom>
        </p:spPr>
      </p:pic>
      <p:pic>
        <p:nvPicPr>
          <p:cNvPr id="5" name="Picture 4">
            <a:extLst>
              <a:ext uri="{FF2B5EF4-FFF2-40B4-BE49-F238E27FC236}">
                <a16:creationId xmlns:a16="http://schemas.microsoft.com/office/drawing/2014/main" id="{0C3964C3-55ED-4CB8-A92D-F2E62C579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579" y="2286000"/>
            <a:ext cx="2195122" cy="2195122"/>
          </a:xfrm>
          <a:prstGeom prst="rect">
            <a:avLst/>
          </a:prstGeom>
        </p:spPr>
      </p:pic>
    </p:spTree>
    <p:extLst>
      <p:ext uri="{BB962C8B-B14F-4D97-AF65-F5344CB8AC3E}">
        <p14:creationId xmlns:p14="http://schemas.microsoft.com/office/powerpoint/2010/main" val="1694570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4652-09E4-CE6E-8CA6-526FEF777A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173ED1-DC82-386C-E1A2-BC51B94F250E}"/>
              </a:ext>
            </a:extLst>
          </p:cNvPr>
          <p:cNvSpPr>
            <a:spLocks noGrp="1"/>
          </p:cNvSpPr>
          <p:nvPr>
            <p:ph idx="1"/>
          </p:nvPr>
        </p:nvSpPr>
        <p:spPr/>
        <p:txBody>
          <a:bodyPr/>
          <a:lstStyle/>
          <a:p>
            <a:r>
              <a:rPr lang="en-US"/>
              <a:t>When does trademark protection begin and end?</a:t>
            </a:r>
          </a:p>
          <a:p>
            <a:pPr lvl="1"/>
            <a:r>
              <a:rPr lang="en-US"/>
              <a:t>When using the mark in connection with offering goods or services to consumer</a:t>
            </a:r>
          </a:p>
          <a:p>
            <a:pPr lvl="1"/>
            <a:r>
              <a:rPr lang="en-US"/>
              <a:t>Three years of non-use may result in abandonment</a:t>
            </a:r>
          </a:p>
          <a:p>
            <a:r>
              <a:rPr lang="en-US"/>
              <a:t>Is registration necessary?</a:t>
            </a:r>
          </a:p>
          <a:p>
            <a:pPr lvl="1"/>
            <a:r>
              <a:rPr lang="en-US"/>
              <a:t>No, owner has rights regardless of federal registration</a:t>
            </a:r>
          </a:p>
          <a:p>
            <a:pPr lvl="1"/>
            <a:r>
              <a:rPr lang="en-US"/>
              <a:t>BUT: important reasons to obtain a registration</a:t>
            </a:r>
          </a:p>
        </p:txBody>
      </p:sp>
      <p:sp>
        <p:nvSpPr>
          <p:cNvPr id="3" name="Title 2">
            <a:extLst>
              <a:ext uri="{FF2B5EF4-FFF2-40B4-BE49-F238E27FC236}">
                <a16:creationId xmlns:a16="http://schemas.microsoft.com/office/drawing/2014/main" id="{1F032710-20B5-CF8F-9CC5-FF3B60CB133F}"/>
              </a:ext>
            </a:extLst>
          </p:cNvPr>
          <p:cNvSpPr>
            <a:spLocks noGrp="1"/>
          </p:cNvSpPr>
          <p:nvPr>
            <p:ph type="title"/>
          </p:nvPr>
        </p:nvSpPr>
        <p:spPr/>
        <p:txBody>
          <a:bodyPr/>
          <a:lstStyle/>
          <a:p>
            <a:r>
              <a:rPr lang="en-US" altLang="en-US"/>
              <a:t>Trademark Basics</a:t>
            </a:r>
            <a:endParaRPr lang="en-US"/>
          </a:p>
        </p:txBody>
      </p:sp>
    </p:spTree>
    <p:extLst>
      <p:ext uri="{BB962C8B-B14F-4D97-AF65-F5344CB8AC3E}">
        <p14:creationId xmlns:p14="http://schemas.microsoft.com/office/powerpoint/2010/main" val="3082342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4652-09E4-CE6E-8CA6-526FEF777A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173ED1-DC82-386C-E1A2-BC51B94F250E}"/>
              </a:ext>
            </a:extLst>
          </p:cNvPr>
          <p:cNvSpPr>
            <a:spLocks noGrp="1"/>
          </p:cNvSpPr>
          <p:nvPr>
            <p:ph idx="1"/>
          </p:nvPr>
        </p:nvSpPr>
        <p:spPr/>
        <p:txBody>
          <a:bodyPr/>
          <a:lstStyle/>
          <a:p>
            <a:r>
              <a:rPr lang="en-US"/>
              <a:t>Typical life cycle:</a:t>
            </a:r>
          </a:p>
          <a:p>
            <a:pPr lvl="1"/>
            <a:r>
              <a:rPr lang="en-US"/>
              <a:t>Screening and clearance searching</a:t>
            </a:r>
          </a:p>
          <a:p>
            <a:pPr lvl="1"/>
            <a:r>
              <a:rPr lang="en-US"/>
              <a:t>Application</a:t>
            </a:r>
          </a:p>
          <a:p>
            <a:pPr lvl="1"/>
            <a:r>
              <a:rPr lang="en-US"/>
              <a:t>Prosecution/Registration</a:t>
            </a:r>
          </a:p>
          <a:p>
            <a:pPr lvl="1"/>
            <a:r>
              <a:rPr lang="en-US"/>
              <a:t>Enforcement</a:t>
            </a:r>
            <a:endParaRPr lang="en-US" dirty="0"/>
          </a:p>
        </p:txBody>
      </p:sp>
      <p:sp>
        <p:nvSpPr>
          <p:cNvPr id="3" name="Title 2">
            <a:extLst>
              <a:ext uri="{FF2B5EF4-FFF2-40B4-BE49-F238E27FC236}">
                <a16:creationId xmlns:a16="http://schemas.microsoft.com/office/drawing/2014/main" id="{1F032710-20B5-CF8F-9CC5-FF3B60CB133F}"/>
              </a:ext>
            </a:extLst>
          </p:cNvPr>
          <p:cNvSpPr>
            <a:spLocks noGrp="1"/>
          </p:cNvSpPr>
          <p:nvPr>
            <p:ph type="title"/>
          </p:nvPr>
        </p:nvSpPr>
        <p:spPr/>
        <p:txBody>
          <a:bodyPr/>
          <a:lstStyle/>
          <a:p>
            <a:r>
              <a:rPr lang="en-US" altLang="en-US"/>
              <a:t>Trademark Basics</a:t>
            </a:r>
            <a:endParaRPr lang="en-US"/>
          </a:p>
        </p:txBody>
      </p:sp>
    </p:spTree>
    <p:extLst>
      <p:ext uri="{BB962C8B-B14F-4D97-AF65-F5344CB8AC3E}">
        <p14:creationId xmlns:p14="http://schemas.microsoft.com/office/powerpoint/2010/main" val="1563471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12C710-CD25-B5AF-C0CB-F946AE638F64}"/>
              </a:ext>
            </a:extLst>
          </p:cNvPr>
          <p:cNvSpPr>
            <a:spLocks noGrp="1"/>
          </p:cNvSpPr>
          <p:nvPr>
            <p:ph type="ctrTitle"/>
          </p:nvPr>
        </p:nvSpPr>
        <p:spPr>
          <a:xfrm>
            <a:off x="4648200" y="1433600"/>
            <a:ext cx="3952800" cy="996550"/>
          </a:xfrm>
        </p:spPr>
        <p:txBody>
          <a:bodyPr>
            <a:noAutofit/>
          </a:bodyPr>
          <a:lstStyle/>
          <a:p>
            <a:r>
              <a:rPr lang="en-US"/>
              <a:t>Thank You</a:t>
            </a:r>
          </a:p>
        </p:txBody>
      </p:sp>
      <p:sp>
        <p:nvSpPr>
          <p:cNvPr id="5" name="Subtitle 4">
            <a:extLst>
              <a:ext uri="{FF2B5EF4-FFF2-40B4-BE49-F238E27FC236}">
                <a16:creationId xmlns:a16="http://schemas.microsoft.com/office/drawing/2014/main" id="{253E2CE0-92A9-348C-BDBE-FBB024A3ADE6}"/>
              </a:ext>
            </a:extLst>
          </p:cNvPr>
          <p:cNvSpPr>
            <a:spLocks noGrp="1"/>
          </p:cNvSpPr>
          <p:nvPr>
            <p:ph type="subTitle" idx="1"/>
          </p:nvPr>
        </p:nvSpPr>
        <p:spPr>
          <a:xfrm>
            <a:off x="4649531" y="2419350"/>
            <a:ext cx="3950138" cy="1208400"/>
          </a:xfrm>
        </p:spPr>
        <p:txBody>
          <a:bodyPr>
            <a:normAutofit fontScale="92500" lnSpcReduction="20000"/>
          </a:bodyPr>
          <a:lstStyle/>
          <a:p>
            <a:r>
              <a:rPr lang="en-US"/>
              <a:t>Seed IP Law Group LLP</a:t>
            </a:r>
          </a:p>
          <a:p>
            <a:r>
              <a:rPr lang="en-US"/>
              <a:t>701 Fifth Avenue, Suite 5400</a:t>
            </a:r>
          </a:p>
          <a:p>
            <a:r>
              <a:rPr lang="en-US"/>
              <a:t>Seattle, WA  98104</a:t>
            </a:r>
          </a:p>
          <a:p>
            <a:r>
              <a:rPr lang="en-US"/>
              <a:t>(206) 622-4900</a:t>
            </a:r>
          </a:p>
          <a:p>
            <a:endParaRPr lang="en-US"/>
          </a:p>
        </p:txBody>
      </p:sp>
    </p:spTree>
    <p:extLst>
      <p:ext uri="{BB962C8B-B14F-4D97-AF65-F5344CB8AC3E}">
        <p14:creationId xmlns:p14="http://schemas.microsoft.com/office/powerpoint/2010/main" val="246233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20FDCD-73CF-C360-0B61-A68EE892229D}"/>
              </a:ext>
            </a:extLst>
          </p:cNvPr>
          <p:cNvSpPr>
            <a:spLocks noGrp="1"/>
          </p:cNvSpPr>
          <p:nvPr>
            <p:ph type="title"/>
          </p:nvPr>
        </p:nvSpPr>
        <p:spPr>
          <a:xfrm>
            <a:off x="685800" y="57150"/>
            <a:ext cx="7696200" cy="914400"/>
          </a:xfrm>
        </p:spPr>
        <p:txBody>
          <a:bodyPr/>
          <a:lstStyle/>
          <a:p>
            <a:r>
              <a:rPr lang="en-US"/>
              <a:t>What Is a Trade Secret?</a:t>
            </a:r>
          </a:p>
        </p:txBody>
      </p:sp>
      <p:sp>
        <p:nvSpPr>
          <p:cNvPr id="2" name="Content Placeholder 1">
            <a:extLst>
              <a:ext uri="{FF2B5EF4-FFF2-40B4-BE49-F238E27FC236}">
                <a16:creationId xmlns:a16="http://schemas.microsoft.com/office/drawing/2014/main" id="{FD6D66D2-45A6-2EB3-42E2-DEF0B9B9C223}"/>
              </a:ext>
            </a:extLst>
          </p:cNvPr>
          <p:cNvSpPr>
            <a:spLocks noGrp="1"/>
          </p:cNvSpPr>
          <p:nvPr>
            <p:ph idx="1"/>
          </p:nvPr>
        </p:nvSpPr>
        <p:spPr>
          <a:xfrm>
            <a:off x="228600" y="1028699"/>
            <a:ext cx="8686800" cy="3752851"/>
          </a:xfrm>
        </p:spPr>
        <p:txBody>
          <a:bodyPr>
            <a:normAutofit lnSpcReduction="10000"/>
          </a:bodyPr>
          <a:lstStyle/>
          <a:p>
            <a:r>
              <a:rPr lang="en-US"/>
              <a:t>A trade secret can be almost any secret information that is confidential and gives you a competitive advantage. </a:t>
            </a:r>
          </a:p>
          <a:p>
            <a:pPr lvl="2"/>
            <a:endParaRPr lang="en-US"/>
          </a:p>
          <a:p>
            <a:r>
              <a:rPr lang="en-US"/>
              <a:t>Examples:</a:t>
            </a:r>
          </a:p>
          <a:p>
            <a:pPr lvl="1"/>
            <a:r>
              <a:rPr lang="en-US"/>
              <a:t>Customer information</a:t>
            </a:r>
          </a:p>
          <a:p>
            <a:pPr lvl="1"/>
            <a:r>
              <a:rPr lang="en-US"/>
              <a:t>Technological “know-how”</a:t>
            </a:r>
          </a:p>
          <a:p>
            <a:pPr lvl="1"/>
            <a:r>
              <a:rPr lang="en-US"/>
              <a:t>Software processes</a:t>
            </a:r>
          </a:p>
          <a:p>
            <a:pPr lvl="1"/>
            <a:r>
              <a:rPr lang="en-US"/>
              <a:t>Proprietary business plans</a:t>
            </a:r>
          </a:p>
          <a:p>
            <a:pPr lvl="1"/>
            <a:r>
              <a:rPr lang="en-US"/>
              <a:t>Proprietary business analyses</a:t>
            </a:r>
          </a:p>
          <a:p>
            <a:pPr lvl="1"/>
            <a:r>
              <a:rPr lang="en-US"/>
              <a:t>Proprietary business methods</a:t>
            </a:r>
          </a:p>
        </p:txBody>
      </p:sp>
    </p:spTree>
    <p:extLst>
      <p:ext uri="{BB962C8B-B14F-4D97-AF65-F5344CB8AC3E}">
        <p14:creationId xmlns:p14="http://schemas.microsoft.com/office/powerpoint/2010/main" val="203598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8D3D9-5A8E-7716-5834-6DD626BC36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32CA42-12D9-4EE2-CC49-D69146958280}"/>
              </a:ext>
            </a:extLst>
          </p:cNvPr>
          <p:cNvSpPr>
            <a:spLocks noGrp="1"/>
          </p:cNvSpPr>
          <p:nvPr>
            <p:ph type="title"/>
          </p:nvPr>
        </p:nvSpPr>
        <p:spPr>
          <a:xfrm>
            <a:off x="685800" y="57150"/>
            <a:ext cx="7696200" cy="914400"/>
          </a:xfrm>
        </p:spPr>
        <p:txBody>
          <a:bodyPr>
            <a:normAutofit/>
          </a:bodyPr>
          <a:lstStyle/>
          <a:p>
            <a:r>
              <a:rPr lang="en-US"/>
              <a:t>Reasonable Efforts to Protect Secrecy</a:t>
            </a:r>
          </a:p>
        </p:txBody>
      </p:sp>
      <p:sp>
        <p:nvSpPr>
          <p:cNvPr id="2" name="Content Placeholder 1">
            <a:extLst>
              <a:ext uri="{FF2B5EF4-FFF2-40B4-BE49-F238E27FC236}">
                <a16:creationId xmlns:a16="http://schemas.microsoft.com/office/drawing/2014/main" id="{26BB50D8-95F1-7517-55A0-7E915EBE84E5}"/>
              </a:ext>
            </a:extLst>
          </p:cNvPr>
          <p:cNvSpPr>
            <a:spLocks noGrp="1"/>
          </p:cNvSpPr>
          <p:nvPr>
            <p:ph idx="1"/>
          </p:nvPr>
        </p:nvSpPr>
        <p:spPr>
          <a:xfrm>
            <a:off x="228600" y="1028699"/>
            <a:ext cx="8686800" cy="3752851"/>
          </a:xfrm>
        </p:spPr>
        <p:txBody>
          <a:bodyPr/>
          <a:lstStyle/>
          <a:p>
            <a:r>
              <a:rPr lang="en-US"/>
              <a:t>A trade secret owner must use reasonable efforts under the circumstances to protect the secrecy of the subject information </a:t>
            </a:r>
          </a:p>
          <a:p>
            <a:r>
              <a:rPr lang="en-US"/>
              <a:t>Evidence of reasonable efforts might include evidence that the trade secret owner:</a:t>
            </a:r>
          </a:p>
          <a:p>
            <a:pPr lvl="1"/>
            <a:r>
              <a:rPr lang="en-US"/>
              <a:t>Had relevant persons sign confidentiality agreements</a:t>
            </a:r>
          </a:p>
          <a:p>
            <a:pPr lvl="1"/>
            <a:r>
              <a:rPr lang="en-US"/>
              <a:t>Put employees on notice of the trade secret and its status as such</a:t>
            </a:r>
          </a:p>
          <a:p>
            <a:pPr lvl="1"/>
            <a:r>
              <a:rPr lang="en-US"/>
              <a:t>Restricted access to the secret</a:t>
            </a:r>
          </a:p>
          <a:p>
            <a:pPr lvl="1"/>
            <a:r>
              <a:rPr lang="en-US"/>
              <a:t>Password protected secrets stored on computers</a:t>
            </a:r>
          </a:p>
        </p:txBody>
      </p:sp>
    </p:spTree>
    <p:extLst>
      <p:ext uri="{BB962C8B-B14F-4D97-AF65-F5344CB8AC3E}">
        <p14:creationId xmlns:p14="http://schemas.microsoft.com/office/powerpoint/2010/main" val="49968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7141AE-9CA5-3C6F-3673-C650B1F67960}"/>
              </a:ext>
            </a:extLst>
          </p:cNvPr>
          <p:cNvSpPr>
            <a:spLocks noGrp="1"/>
          </p:cNvSpPr>
          <p:nvPr>
            <p:ph idx="1"/>
          </p:nvPr>
        </p:nvSpPr>
        <p:spPr/>
        <p:txBody>
          <a:bodyPr/>
          <a:lstStyle/>
          <a:p>
            <a:r>
              <a:rPr lang="en-US"/>
              <a:t>Know what your Trade Secrets are</a:t>
            </a:r>
          </a:p>
          <a:p>
            <a:r>
              <a:rPr lang="en-US"/>
              <a:t>Know where you Trade Secrets are kept</a:t>
            </a:r>
          </a:p>
          <a:p>
            <a:r>
              <a:rPr lang="en-US"/>
              <a:t>Restrict access to your Trade Secrets </a:t>
            </a:r>
          </a:p>
          <a:p>
            <a:r>
              <a:rPr lang="en-US"/>
              <a:t>Know who has access to your Trade Secrets (and who does not)</a:t>
            </a:r>
          </a:p>
          <a:p>
            <a:r>
              <a:rPr lang="en-US" dirty="0"/>
              <a:t>Know what security measures are in place to protect your trade secrets (</a:t>
            </a:r>
            <a:r>
              <a:rPr lang="en-US" i="1" dirty="0"/>
              <a:t>e.g.</a:t>
            </a:r>
            <a:r>
              <a:rPr lang="en-US" dirty="0"/>
              <a:t>, passwords, safe, confidentiality and non-disclosure agreements, etc.)</a:t>
            </a:r>
          </a:p>
        </p:txBody>
      </p:sp>
      <p:sp>
        <p:nvSpPr>
          <p:cNvPr id="3" name="Title 2">
            <a:extLst>
              <a:ext uri="{FF2B5EF4-FFF2-40B4-BE49-F238E27FC236}">
                <a16:creationId xmlns:a16="http://schemas.microsoft.com/office/drawing/2014/main" id="{3348202C-91D0-3A88-FBDB-FAF99B12B312}"/>
              </a:ext>
            </a:extLst>
          </p:cNvPr>
          <p:cNvSpPr>
            <a:spLocks noGrp="1"/>
          </p:cNvSpPr>
          <p:nvPr>
            <p:ph type="title"/>
          </p:nvPr>
        </p:nvSpPr>
        <p:spPr/>
        <p:txBody>
          <a:bodyPr/>
          <a:lstStyle/>
          <a:p>
            <a:r>
              <a:rPr lang="en-US" dirty="0"/>
              <a:t>Trade Secrets</a:t>
            </a:r>
            <a:r>
              <a:rPr lang="en-US" altLang="en-US" dirty="0"/>
              <a:t> – </a:t>
            </a:r>
            <a:r>
              <a:rPr lang="en-US" dirty="0"/>
              <a:t>Take Aways</a:t>
            </a:r>
          </a:p>
        </p:txBody>
      </p:sp>
    </p:spTree>
    <p:extLst>
      <p:ext uri="{BB962C8B-B14F-4D97-AF65-F5344CB8AC3E}">
        <p14:creationId xmlns:p14="http://schemas.microsoft.com/office/powerpoint/2010/main" val="78727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57EB6-6801-3D82-2791-0F69F2F333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9A1430-6E96-6E2B-732A-DE91F5B89245}"/>
              </a:ext>
            </a:extLst>
          </p:cNvPr>
          <p:cNvSpPr>
            <a:spLocks noGrp="1"/>
          </p:cNvSpPr>
          <p:nvPr>
            <p:ph type="title"/>
          </p:nvPr>
        </p:nvSpPr>
        <p:spPr>
          <a:xfrm>
            <a:off x="685800" y="57150"/>
            <a:ext cx="7696200" cy="914400"/>
          </a:xfrm>
        </p:spPr>
        <p:txBody>
          <a:bodyPr/>
          <a:lstStyle/>
          <a:p>
            <a:r>
              <a:rPr lang="en-US" altLang="en-US" dirty="0"/>
              <a:t>Patent Basics</a:t>
            </a:r>
            <a:endParaRPr lang="en-US" dirty="0"/>
          </a:p>
        </p:txBody>
      </p:sp>
      <p:sp>
        <p:nvSpPr>
          <p:cNvPr id="2" name="Content Placeholder 1">
            <a:extLst>
              <a:ext uri="{FF2B5EF4-FFF2-40B4-BE49-F238E27FC236}">
                <a16:creationId xmlns:a16="http://schemas.microsoft.com/office/drawing/2014/main" id="{4BFC3F5F-0BBF-92DD-6E3B-32B9C2AE7AD4}"/>
              </a:ext>
            </a:extLst>
          </p:cNvPr>
          <p:cNvSpPr>
            <a:spLocks noGrp="1"/>
          </p:cNvSpPr>
          <p:nvPr>
            <p:ph idx="1"/>
          </p:nvPr>
        </p:nvSpPr>
        <p:spPr>
          <a:xfrm>
            <a:off x="228600" y="1028699"/>
            <a:ext cx="8686800" cy="3752851"/>
          </a:xfrm>
        </p:spPr>
        <p:txBody>
          <a:bodyPr/>
          <a:lstStyle/>
          <a:p>
            <a:r>
              <a:rPr lang="en-US" dirty="0"/>
              <a:t>What is a patent?</a:t>
            </a:r>
          </a:p>
          <a:p>
            <a:r>
              <a:rPr lang="en-US" dirty="0"/>
              <a:t>What is required for a complete patent application?</a:t>
            </a:r>
          </a:p>
          <a:p>
            <a:r>
              <a:rPr lang="en-US" dirty="0"/>
              <a:t>When should an entity consider filing a patent application?</a:t>
            </a:r>
          </a:p>
          <a:p>
            <a:r>
              <a:rPr lang="en-US" dirty="0"/>
              <a:t>When is an invention ready to patent?</a:t>
            </a:r>
          </a:p>
          <a:p>
            <a:r>
              <a:rPr lang="en-US" dirty="0"/>
              <a:t>Non-Disclosure Agreements</a:t>
            </a:r>
          </a:p>
          <a:p>
            <a:r>
              <a:rPr lang="en-US" dirty="0"/>
              <a:t>Provisional Patent Applications</a:t>
            </a:r>
          </a:p>
          <a:p>
            <a:r>
              <a:rPr lang="en-US" dirty="0"/>
              <a:t>Inventorship Issues</a:t>
            </a:r>
          </a:p>
        </p:txBody>
      </p:sp>
    </p:spTree>
    <p:extLst>
      <p:ext uri="{BB962C8B-B14F-4D97-AF65-F5344CB8AC3E}">
        <p14:creationId xmlns:p14="http://schemas.microsoft.com/office/powerpoint/2010/main" val="2743741589"/>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B2B2B2"/>
      </a:lt2>
      <a:accent1>
        <a:srgbClr val="B01513"/>
      </a:accent1>
      <a:accent2>
        <a:srgbClr val="EA6312"/>
      </a:accent2>
      <a:accent3>
        <a:srgbClr val="E6B729"/>
      </a:accent3>
      <a:accent4>
        <a:srgbClr val="6AAC90"/>
      </a:accent4>
      <a:accent5>
        <a:srgbClr val="774566"/>
      </a:accent5>
      <a:accent6>
        <a:srgbClr val="B38D15"/>
      </a:accent6>
      <a:hlink>
        <a:srgbClr val="457B64"/>
      </a:hlink>
      <a:folHlink>
        <a:srgbClr val="673B5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urple Seed IP Presentation Template.potx" id="{65178422-9E28-4118-B6B3-23CDE52AA17C}" vid="{FD878AC5-36B1-44BE-9D9E-73BF62FB747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8DD1A0E5CABB46BF3D40AC3F5A3D20" ma:contentTypeVersion="17" ma:contentTypeDescription="Create a new document." ma:contentTypeScope="" ma:versionID="d70ef146cbccb98a3e8a0ad6f538d793">
  <xsd:schema xmlns:xsd="http://www.w3.org/2001/XMLSchema" xmlns:xs="http://www.w3.org/2001/XMLSchema" xmlns:p="http://schemas.microsoft.com/office/2006/metadata/properties" xmlns:ns2="0bce19c2-3c94-4f50-8eba-baaf8a6f4183" xmlns:ns3="1557fc21-375c-4233-91af-b75b0842880c" targetNamespace="http://schemas.microsoft.com/office/2006/metadata/properties" ma:root="true" ma:fieldsID="3388e71d80253786375eed360ca40a52" ns2:_="" ns3:_="">
    <xsd:import namespace="0bce19c2-3c94-4f50-8eba-baaf8a6f4183"/>
    <xsd:import namespace="1557fc21-375c-4233-91af-b75b084288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ce19c2-3c94-4f50-8eba-baaf8a6f41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65cc376-47f9-429f-999d-8abc8ad653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57fc21-375c-4233-91af-b75b0842880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86550c-3a68-444b-86ae-3afee6124207}" ma:internalName="TaxCatchAll" ma:showField="CatchAllData" ma:web="1557fc21-375c-4233-91af-b75b084288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ce19c2-3c94-4f50-8eba-baaf8a6f4183">
      <Terms xmlns="http://schemas.microsoft.com/office/infopath/2007/PartnerControls"/>
    </lcf76f155ced4ddcb4097134ff3c332f>
    <TaxCatchAll xmlns="1557fc21-375c-4233-91af-b75b0842880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7F2160-04F2-42D0-AF9C-2D8763C92C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ce19c2-3c94-4f50-8eba-baaf8a6f4183"/>
    <ds:schemaRef ds:uri="1557fc21-375c-4233-91af-b75b084288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71C9F2-B118-4EF6-BD41-25C158CE9CF1}">
  <ds:schemaRefs>
    <ds:schemaRef ds:uri="http://purl.org/dc/dcmitype/"/>
    <ds:schemaRef ds:uri="http://www.w3.org/XML/1998/namespace"/>
    <ds:schemaRef ds:uri="http://purl.org/dc/terms/"/>
    <ds:schemaRef ds:uri="http://purl.org/dc/elements/1.1/"/>
    <ds:schemaRef ds:uri="1557fc21-375c-4233-91af-b75b0842880c"/>
    <ds:schemaRef ds:uri="http://schemas.microsoft.com/office/2006/documentManagement/types"/>
    <ds:schemaRef ds:uri="http://schemas.microsoft.com/office/2006/metadata/properties"/>
    <ds:schemaRef ds:uri="0bce19c2-3c94-4f50-8eba-baaf8a6f4183"/>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77F658F-D9C5-4206-9126-C5D548CF01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Purple Seed IP Presentation Template</Template>
  <TotalTime>601</TotalTime>
  <Words>3636</Words>
  <Application>Microsoft Office PowerPoint</Application>
  <PresentationFormat>On-screen Show (16:9)</PresentationFormat>
  <Paragraphs>320</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Aptos</vt:lpstr>
      <vt:lpstr>Arial</vt:lpstr>
      <vt:lpstr>Mulish</vt:lpstr>
      <vt:lpstr>Times New Roman</vt:lpstr>
      <vt:lpstr>Wingdings</vt:lpstr>
      <vt:lpstr>Default Design</vt:lpstr>
      <vt:lpstr>PowerPoint Presentation</vt:lpstr>
      <vt:lpstr>Patent Bar Date Dangers,  Provisional Applications, NDAs, Inventors and Patent Ownership, Copyright, and Trademark</vt:lpstr>
      <vt:lpstr>PowerPoint Presentation</vt:lpstr>
      <vt:lpstr>Trade Secret or Patent for Company Information and Technology</vt:lpstr>
      <vt:lpstr>Trade Secret Basics</vt:lpstr>
      <vt:lpstr>What Is a Trade Secret?</vt:lpstr>
      <vt:lpstr>Reasonable Efforts to Protect Secrecy</vt:lpstr>
      <vt:lpstr>Trade Secrets – Take Aways</vt:lpstr>
      <vt:lpstr>Patent Basics</vt:lpstr>
      <vt:lpstr>What Is a Patent?</vt:lpstr>
      <vt:lpstr>What Can Patents Protect?</vt:lpstr>
      <vt:lpstr>Major US Supreme Court Cases addressing Patent Eligibility</vt:lpstr>
      <vt:lpstr>Recent Developments at the USPTO</vt:lpstr>
      <vt:lpstr>Recent Developments at the Federal Circuit</vt:lpstr>
      <vt:lpstr>Why Obtain a Patent?</vt:lpstr>
      <vt:lpstr>What to Patent</vt:lpstr>
      <vt:lpstr>Considerations for Patent Filing</vt:lpstr>
      <vt:lpstr>Requirements for a Patent Application</vt:lpstr>
      <vt:lpstr>Patent Application Must Be Enabled</vt:lpstr>
      <vt:lpstr>Patent Application Must Include a Complete Written Description</vt:lpstr>
      <vt:lpstr>When to Patent –  Preparing A Patent Filing Strategy</vt:lpstr>
      <vt:lpstr>When to Patent</vt:lpstr>
      <vt:lpstr>When to Patent</vt:lpstr>
      <vt:lpstr>Non-Disclosure Agreements - Uses</vt:lpstr>
      <vt:lpstr>Non-Disclosure Agreements - Problems</vt:lpstr>
      <vt:lpstr>Non-Disclosure Agreements – Take Aways</vt:lpstr>
      <vt:lpstr>Provisional Applications – Benefits</vt:lpstr>
      <vt:lpstr>Provisional Applications – Dangers</vt:lpstr>
      <vt:lpstr>Provisional Applications – Take Aways</vt:lpstr>
      <vt:lpstr>PowerPoint Presentation</vt:lpstr>
      <vt:lpstr>Inventors and Ownership of U.S. Patents</vt:lpstr>
      <vt:lpstr>Who Should Be Listed as  an Inventor on the Patent?</vt:lpstr>
      <vt:lpstr>Example Patent Claim</vt:lpstr>
      <vt:lpstr>Who Should Not Be Listed as  an Inventor on the Patent?</vt:lpstr>
      <vt:lpstr>Who Should Be Listed as an Inventor on the Patent?</vt:lpstr>
      <vt:lpstr>Who Should Be Listed as an Inventor on the Patent?</vt:lpstr>
      <vt:lpstr>What Rights Does the Inventor Have?</vt:lpstr>
      <vt:lpstr>What Rights Does the Inventor Have?</vt:lpstr>
      <vt:lpstr>What Rights Does the Inventor Have?</vt:lpstr>
      <vt:lpstr>What Rights Does the Inventor Have?</vt:lpstr>
      <vt:lpstr>Example Ownership Scenario</vt:lpstr>
      <vt:lpstr>Example Ownership Scenario</vt:lpstr>
      <vt:lpstr>Ownership – Take Aways</vt:lpstr>
      <vt:lpstr>Copyright Basics</vt:lpstr>
      <vt:lpstr>Copyright Basics</vt:lpstr>
      <vt:lpstr>Who Owns a Work?  The Work-for-Hire Doctrine</vt:lpstr>
      <vt:lpstr>Who Owns a Work?  The Work-for-Hire Doctrine</vt:lpstr>
      <vt:lpstr>Who Owns a Work?</vt:lpstr>
      <vt:lpstr>Copyright – Take Aways</vt:lpstr>
      <vt:lpstr>Trademark Basics</vt:lpstr>
      <vt:lpstr>Trademark Basics</vt:lpstr>
      <vt:lpstr>Trademark Basics</vt:lpstr>
      <vt:lpstr>Thank You</vt:lpstr>
    </vt:vector>
  </TitlesOfParts>
  <Company>Seed IP Law Group,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Seed IP Law Group</dc:creator>
  <cp:lastModifiedBy>Seed IP Law Group</cp:lastModifiedBy>
  <cp:revision>8</cp:revision>
  <cp:lastPrinted>2026-06-10T02:07:44Z</cp:lastPrinted>
  <dcterms:created xsi:type="dcterms:W3CDTF">2024-03-22T18:31:09Z</dcterms:created>
  <dcterms:modified xsi:type="dcterms:W3CDTF">2026-06-10T16:50:50Z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0x010100408DD1A0E5CABB46BF3D40AC3F5A3D20</vt:lpwstr>
  </property>
  <property fmtid="{D5CDD505-2E9C-101B-9397-08002B2CF9AE}" pid="3" name="MediaServiceImageTags">
    <vt:lpwstr/>
  </property>
</Properties>
</file>